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8" r:id="rId2"/>
    <p:sldId id="257" r:id="rId3"/>
    <p:sldId id="259" r:id="rId4"/>
    <p:sldId id="295" r:id="rId5"/>
    <p:sldId id="349" r:id="rId6"/>
    <p:sldId id="350" r:id="rId7"/>
    <p:sldId id="262" r:id="rId8"/>
    <p:sldId id="279" r:id="rId9"/>
    <p:sldId id="264" r:id="rId10"/>
    <p:sldId id="266" r:id="rId11"/>
    <p:sldId id="267" r:id="rId12"/>
    <p:sldId id="355" r:id="rId13"/>
    <p:sldId id="356" r:id="rId14"/>
    <p:sldId id="360" r:id="rId15"/>
    <p:sldId id="361" r:id="rId16"/>
    <p:sldId id="363" r:id="rId17"/>
    <p:sldId id="290" r:id="rId18"/>
    <p:sldId id="312" r:id="rId19"/>
    <p:sldId id="313" r:id="rId20"/>
    <p:sldId id="309" r:id="rId21"/>
    <p:sldId id="316" r:id="rId22"/>
    <p:sldId id="342" r:id="rId23"/>
    <p:sldId id="337" r:id="rId24"/>
    <p:sldId id="275" r:id="rId25"/>
    <p:sldId id="292" r:id="rId26"/>
    <p:sldId id="304" r:id="rId27"/>
    <p:sldId id="317" r:id="rId28"/>
    <p:sldId id="324" r:id="rId29"/>
    <p:sldId id="326" r:id="rId30"/>
    <p:sldId id="329" r:id="rId31"/>
    <p:sldId id="333" r:id="rId32"/>
    <p:sldId id="334" r:id="rId33"/>
    <p:sldId id="330" r:id="rId34"/>
    <p:sldId id="351" r:id="rId35"/>
    <p:sldId id="352" r:id="rId36"/>
    <p:sldId id="353" r:id="rId37"/>
    <p:sldId id="354" r:id="rId38"/>
    <p:sldId id="335" r:id="rId39"/>
    <p:sldId id="272" r:id="rId40"/>
    <p:sldId id="364" r:id="rId41"/>
    <p:sldId id="365" r:id="rId42"/>
    <p:sldId id="345" r:id="rId43"/>
    <p:sldId id="336" r:id="rId44"/>
    <p:sldId id="288" r:id="rId45"/>
    <p:sldId id="310" r:id="rId46"/>
    <p:sldId id="291" r:id="rId47"/>
    <p:sldId id="343" r:id="rId48"/>
    <p:sldId id="284" r:id="rId49"/>
    <p:sldId id="346" r:id="rId50"/>
    <p:sldId id="344" r:id="rId51"/>
    <p:sldId id="320" r:id="rId5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829"/>
    <a:srgbClr val="3B3838"/>
    <a:srgbClr val="FFFFFF"/>
    <a:srgbClr val="549E39"/>
    <a:srgbClr val="203F98"/>
    <a:srgbClr val="5B9BD5"/>
    <a:srgbClr val="BFBFBF"/>
    <a:srgbClr val="F4F4F4"/>
    <a:srgbClr val="3955AD"/>
    <a:srgbClr val="324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濃色スタイル 1 - アクセント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2" autoAdjust="0"/>
    <p:restoredTop sz="75051" autoAdjust="0"/>
  </p:normalViewPr>
  <p:slideViewPr>
    <p:cSldViewPr snapToGrid="0">
      <p:cViewPr varScale="1">
        <p:scale>
          <a:sx n="57" d="100"/>
          <a:sy n="57" d="100"/>
        </p:scale>
        <p:origin x="78" y="17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s17090\Documents\Saji-lab\&#21330;&#35542;_&#23460;&#27704;\&#20013;&#38291;&#30330;&#34920;\&#35946;&#38632;&#28797;&#23475;&#20670;&#2152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s17090\Documents\Saji-lab\&#21330;&#35542;_&#23460;&#27704;\&#20013;&#38291;&#30330;&#34920;\&#35946;&#38632;&#28797;&#23475;&#20670;&#2152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r>
              <a:rPr lang="ja-JP" altLang="en-US" dirty="0">
                <a:latin typeface="游ゴシック Medium" panose="020B0500000000000000" pitchFamily="50" charset="-128"/>
                <a:ea typeface="游ゴシック Medium" panose="020B0500000000000000" pitchFamily="50" charset="-128"/>
              </a:rPr>
              <a:t>全国［アメダス］</a:t>
            </a:r>
            <a:r>
              <a:rPr lang="en-US" altLang="ja-JP" dirty="0">
                <a:latin typeface="游ゴシック Medium" panose="020B0500000000000000" pitchFamily="50" charset="-128"/>
                <a:ea typeface="游ゴシック Medium" panose="020B0500000000000000" pitchFamily="50" charset="-128"/>
              </a:rPr>
              <a:t>1</a:t>
            </a:r>
            <a:r>
              <a:rPr lang="ja-JP" altLang="en-US" dirty="0">
                <a:latin typeface="游ゴシック Medium" panose="020B0500000000000000" pitchFamily="50" charset="-128"/>
                <a:ea typeface="游ゴシック Medium" panose="020B0500000000000000" pitchFamily="50" charset="-128"/>
              </a:rPr>
              <a:t>時間降水量</a:t>
            </a:r>
            <a:r>
              <a:rPr lang="en-US" altLang="ja-JP" dirty="0">
                <a:latin typeface="游ゴシック Medium" panose="020B0500000000000000" pitchFamily="50" charset="-128"/>
                <a:ea typeface="游ゴシック Medium" panose="020B0500000000000000" pitchFamily="50" charset="-128"/>
              </a:rPr>
              <a:t>50</a:t>
            </a:r>
            <a:r>
              <a:rPr lang="ja-JP" altLang="en-US" dirty="0">
                <a:latin typeface="游ゴシック Medium" panose="020B0500000000000000" pitchFamily="50" charset="-128"/>
                <a:ea typeface="游ゴシック Medium" panose="020B0500000000000000" pitchFamily="50" charset="-128"/>
              </a:rPr>
              <a:t>㎜以上の年間発生回数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endParaRPr lang="ja-JP"/>
        </a:p>
      </c:txPr>
    </c:title>
    <c:autoTitleDeleted val="0"/>
    <c:plotArea>
      <c:layout/>
      <c:barChart>
        <c:barDir val="col"/>
        <c:grouping val="clustered"/>
        <c:varyColors val="0"/>
        <c:ser>
          <c:idx val="0"/>
          <c:order val="0"/>
          <c:tx>
            <c:strRef>
              <c:f>Sheet1!$B$1</c:f>
              <c:strCache>
                <c:ptCount val="1"/>
                <c:pt idx="0">
                  <c:v>回</c:v>
                </c:pt>
              </c:strCache>
            </c:strRef>
          </c:tx>
          <c:spPr>
            <a:solidFill>
              <a:srgbClr val="549E39"/>
            </a:solidFill>
            <a:ln>
              <a:noFill/>
            </a:ln>
            <a:effectLst/>
          </c:spPr>
          <c:invertIfNegative val="0"/>
          <c:cat>
            <c:numRef>
              <c:f>Sheet1!$A$2:$A$45</c:f>
              <c:numCache>
                <c:formatCode>#,##0</c:formatCode>
                <c:ptCount val="44"/>
                <c:pt idx="0">
                  <c:v>1976</c:v>
                </c:pt>
                <c:pt idx="1">
                  <c:v>1977</c:v>
                </c:pt>
                <c:pt idx="2">
                  <c:v>1978</c:v>
                </c:pt>
                <c:pt idx="3">
                  <c:v>1979</c:v>
                </c:pt>
                <c:pt idx="4">
                  <c:v>1980</c:v>
                </c:pt>
                <c:pt idx="5">
                  <c:v>1981</c:v>
                </c:pt>
                <c:pt idx="6">
                  <c:v>1982</c:v>
                </c:pt>
                <c:pt idx="7">
                  <c:v>1983</c:v>
                </c:pt>
                <c:pt idx="8">
                  <c:v>1984</c:v>
                </c:pt>
                <c:pt idx="9">
                  <c:v>1985</c:v>
                </c:pt>
                <c:pt idx="10">
                  <c:v>1986</c:v>
                </c:pt>
                <c:pt idx="11">
                  <c:v>1987</c:v>
                </c:pt>
                <c:pt idx="12">
                  <c:v>1988</c:v>
                </c:pt>
                <c:pt idx="13">
                  <c:v>1989</c:v>
                </c:pt>
                <c:pt idx="14">
                  <c:v>1990</c:v>
                </c:pt>
                <c:pt idx="15">
                  <c:v>1991</c:v>
                </c:pt>
                <c:pt idx="16">
                  <c:v>1992</c:v>
                </c:pt>
                <c:pt idx="17">
                  <c:v>1993</c:v>
                </c:pt>
                <c:pt idx="18">
                  <c:v>1994</c:v>
                </c:pt>
                <c:pt idx="19">
                  <c:v>1995</c:v>
                </c:pt>
                <c:pt idx="20">
                  <c:v>1996</c:v>
                </c:pt>
                <c:pt idx="21">
                  <c:v>1997</c:v>
                </c:pt>
                <c:pt idx="22">
                  <c:v>1998</c:v>
                </c:pt>
                <c:pt idx="23">
                  <c:v>1999</c:v>
                </c:pt>
                <c:pt idx="24">
                  <c:v>2000</c:v>
                </c:pt>
                <c:pt idx="25">
                  <c:v>2001</c:v>
                </c:pt>
                <c:pt idx="26">
                  <c:v>2002</c:v>
                </c:pt>
                <c:pt idx="27">
                  <c:v>2003</c:v>
                </c:pt>
                <c:pt idx="28">
                  <c:v>2004</c:v>
                </c:pt>
                <c:pt idx="29">
                  <c:v>2005</c:v>
                </c:pt>
                <c:pt idx="30">
                  <c:v>2006</c:v>
                </c:pt>
                <c:pt idx="31">
                  <c:v>2007</c:v>
                </c:pt>
                <c:pt idx="32">
                  <c:v>2008</c:v>
                </c:pt>
                <c:pt idx="33">
                  <c:v>2009</c:v>
                </c:pt>
                <c:pt idx="34">
                  <c:v>2010</c:v>
                </c:pt>
                <c:pt idx="35">
                  <c:v>2011</c:v>
                </c:pt>
                <c:pt idx="36">
                  <c:v>2012</c:v>
                </c:pt>
                <c:pt idx="37">
                  <c:v>2013</c:v>
                </c:pt>
                <c:pt idx="38">
                  <c:v>2014</c:v>
                </c:pt>
                <c:pt idx="39">
                  <c:v>2015</c:v>
                </c:pt>
                <c:pt idx="40">
                  <c:v>2016</c:v>
                </c:pt>
                <c:pt idx="41">
                  <c:v>2017</c:v>
                </c:pt>
                <c:pt idx="42">
                  <c:v>2018</c:v>
                </c:pt>
                <c:pt idx="43">
                  <c:v>2019</c:v>
                </c:pt>
              </c:numCache>
            </c:numRef>
          </c:cat>
          <c:val>
            <c:numRef>
              <c:f>Sheet1!$B$2:$B$45</c:f>
              <c:numCache>
                <c:formatCode>General</c:formatCode>
                <c:ptCount val="44"/>
                <c:pt idx="0">
                  <c:v>286</c:v>
                </c:pt>
                <c:pt idx="1">
                  <c:v>220</c:v>
                </c:pt>
                <c:pt idx="2">
                  <c:v>189</c:v>
                </c:pt>
                <c:pt idx="3">
                  <c:v>293</c:v>
                </c:pt>
                <c:pt idx="4">
                  <c:v>203</c:v>
                </c:pt>
                <c:pt idx="5">
                  <c:v>182</c:v>
                </c:pt>
                <c:pt idx="6">
                  <c:v>299</c:v>
                </c:pt>
                <c:pt idx="7">
                  <c:v>241</c:v>
                </c:pt>
                <c:pt idx="8">
                  <c:v>143</c:v>
                </c:pt>
                <c:pt idx="9">
                  <c:v>204</c:v>
                </c:pt>
                <c:pt idx="10">
                  <c:v>134</c:v>
                </c:pt>
                <c:pt idx="11">
                  <c:v>245</c:v>
                </c:pt>
                <c:pt idx="12">
                  <c:v>326</c:v>
                </c:pt>
                <c:pt idx="13">
                  <c:v>247</c:v>
                </c:pt>
                <c:pt idx="14">
                  <c:v>383</c:v>
                </c:pt>
                <c:pt idx="15">
                  <c:v>203</c:v>
                </c:pt>
                <c:pt idx="16">
                  <c:v>146</c:v>
                </c:pt>
                <c:pt idx="17">
                  <c:v>333</c:v>
                </c:pt>
                <c:pt idx="18">
                  <c:v>171</c:v>
                </c:pt>
                <c:pt idx="19">
                  <c:v>206</c:v>
                </c:pt>
                <c:pt idx="20">
                  <c:v>123</c:v>
                </c:pt>
                <c:pt idx="21">
                  <c:v>230</c:v>
                </c:pt>
                <c:pt idx="22">
                  <c:v>430</c:v>
                </c:pt>
                <c:pt idx="23">
                  <c:v>357</c:v>
                </c:pt>
                <c:pt idx="24">
                  <c:v>318</c:v>
                </c:pt>
                <c:pt idx="25">
                  <c:v>268</c:v>
                </c:pt>
                <c:pt idx="26">
                  <c:v>225</c:v>
                </c:pt>
                <c:pt idx="27">
                  <c:v>236</c:v>
                </c:pt>
                <c:pt idx="28">
                  <c:v>463</c:v>
                </c:pt>
                <c:pt idx="29">
                  <c:v>252</c:v>
                </c:pt>
                <c:pt idx="30">
                  <c:v>309</c:v>
                </c:pt>
                <c:pt idx="31">
                  <c:v>252</c:v>
                </c:pt>
                <c:pt idx="32">
                  <c:v>330</c:v>
                </c:pt>
                <c:pt idx="33">
                  <c:v>220</c:v>
                </c:pt>
                <c:pt idx="34">
                  <c:v>272</c:v>
                </c:pt>
                <c:pt idx="35">
                  <c:v>358</c:v>
                </c:pt>
                <c:pt idx="36">
                  <c:v>367</c:v>
                </c:pt>
                <c:pt idx="37">
                  <c:v>308</c:v>
                </c:pt>
                <c:pt idx="38">
                  <c:v>309</c:v>
                </c:pt>
                <c:pt idx="39">
                  <c:v>269</c:v>
                </c:pt>
                <c:pt idx="40">
                  <c:v>334</c:v>
                </c:pt>
                <c:pt idx="41">
                  <c:v>327</c:v>
                </c:pt>
                <c:pt idx="42">
                  <c:v>350</c:v>
                </c:pt>
                <c:pt idx="43">
                  <c:v>377</c:v>
                </c:pt>
              </c:numCache>
            </c:numRef>
          </c:val>
          <c:extLst>
            <c:ext xmlns:c16="http://schemas.microsoft.com/office/drawing/2014/chart" uri="{C3380CC4-5D6E-409C-BE32-E72D297353CC}">
              <c16:uniqueId val="{00000000-7C98-4460-BBFC-14D14C74B15F}"/>
            </c:ext>
          </c:extLst>
        </c:ser>
        <c:dLbls>
          <c:showLegendKey val="0"/>
          <c:showVal val="0"/>
          <c:showCatName val="0"/>
          <c:showSerName val="0"/>
          <c:showPercent val="0"/>
          <c:showBubbleSize val="0"/>
        </c:dLbls>
        <c:gapWidth val="102"/>
        <c:overlap val="-13"/>
        <c:axId val="104634744"/>
        <c:axId val="104635728"/>
      </c:barChart>
      <c:catAx>
        <c:axId val="104634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r>
                  <a:rPr lang="ja-JP" altLang="en-US" dirty="0">
                    <a:latin typeface="游ゴシック Medium" panose="020B0500000000000000" pitchFamily="50" charset="-128"/>
                    <a:ea typeface="游ゴシック Medium" panose="020B0500000000000000" pitchFamily="50" charset="-128"/>
                  </a:rPr>
                  <a:t>発生年</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endParaRPr lang="ja-JP"/>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635728"/>
        <c:crosses val="autoZero"/>
        <c:auto val="1"/>
        <c:lblAlgn val="ctr"/>
        <c:lblOffset val="100"/>
        <c:tickLblSkip val="1"/>
        <c:tickMarkSkip val="1"/>
        <c:noMultiLvlLbl val="0"/>
      </c:catAx>
      <c:valAx>
        <c:axId val="104635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r>
                  <a:rPr lang="en-US" altLang="ja-JP" dirty="0">
                    <a:latin typeface="游ゴシック Medium" panose="020B0500000000000000" pitchFamily="50" charset="-128"/>
                    <a:ea typeface="游ゴシック Medium" panose="020B0500000000000000" pitchFamily="50" charset="-128"/>
                  </a:rPr>
                  <a:t>1300</a:t>
                </a:r>
                <a:r>
                  <a:rPr lang="ja-JP" altLang="en-US" dirty="0">
                    <a:latin typeface="游ゴシック Medium" panose="020B0500000000000000" pitchFamily="50" charset="-128"/>
                    <a:ea typeface="游ゴシック Medium" panose="020B0500000000000000" pitchFamily="50" charset="-128"/>
                  </a:rPr>
                  <a:t>地点あたりの発生回数</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634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r>
              <a:rPr lang="ja-JP" altLang="en-US" dirty="0">
                <a:latin typeface="游ゴシック Medium" panose="020B0500000000000000" pitchFamily="50" charset="-128"/>
                <a:ea typeface="游ゴシック Medium" panose="020B0500000000000000" pitchFamily="50" charset="-128"/>
              </a:rPr>
              <a:t>全国［アメダス］</a:t>
            </a:r>
            <a:r>
              <a:rPr lang="en-US" altLang="ja-JP" dirty="0">
                <a:latin typeface="游ゴシック Medium" panose="020B0500000000000000" pitchFamily="50" charset="-128"/>
                <a:ea typeface="游ゴシック Medium" panose="020B0500000000000000" pitchFamily="50" charset="-128"/>
              </a:rPr>
              <a:t>1</a:t>
            </a:r>
            <a:r>
              <a:rPr lang="ja-JP" altLang="en-US" dirty="0">
                <a:latin typeface="游ゴシック Medium" panose="020B0500000000000000" pitchFamily="50" charset="-128"/>
                <a:ea typeface="游ゴシック Medium" panose="020B0500000000000000" pitchFamily="50" charset="-128"/>
              </a:rPr>
              <a:t>時間降水量</a:t>
            </a:r>
            <a:r>
              <a:rPr lang="en-US" altLang="ja-JP" dirty="0">
                <a:latin typeface="游ゴシック Medium" panose="020B0500000000000000" pitchFamily="50" charset="-128"/>
                <a:ea typeface="游ゴシック Medium" panose="020B0500000000000000" pitchFamily="50" charset="-128"/>
              </a:rPr>
              <a:t>50</a:t>
            </a:r>
            <a:r>
              <a:rPr lang="ja-JP" altLang="en-US" dirty="0">
                <a:latin typeface="游ゴシック Medium" panose="020B0500000000000000" pitchFamily="50" charset="-128"/>
                <a:ea typeface="游ゴシック Medium" panose="020B0500000000000000" pitchFamily="50" charset="-128"/>
              </a:rPr>
              <a:t>㎜以上の年間発生回数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endParaRPr lang="ja-JP"/>
        </a:p>
      </c:txPr>
    </c:title>
    <c:autoTitleDeleted val="0"/>
    <c:plotArea>
      <c:layout/>
      <c:barChart>
        <c:barDir val="col"/>
        <c:grouping val="clustered"/>
        <c:varyColors val="0"/>
        <c:ser>
          <c:idx val="0"/>
          <c:order val="0"/>
          <c:tx>
            <c:strRef>
              <c:f>Sheet1!$B$1</c:f>
              <c:strCache>
                <c:ptCount val="1"/>
                <c:pt idx="0">
                  <c:v>回</c:v>
                </c:pt>
              </c:strCache>
            </c:strRef>
          </c:tx>
          <c:spPr>
            <a:solidFill>
              <a:srgbClr val="549E39"/>
            </a:solidFill>
            <a:ln>
              <a:noFill/>
            </a:ln>
            <a:effectLst/>
          </c:spPr>
          <c:invertIfNegative val="0"/>
          <c:cat>
            <c:numRef>
              <c:f>Sheet1!$A$2:$A$45</c:f>
              <c:numCache>
                <c:formatCode>#,##0</c:formatCode>
                <c:ptCount val="44"/>
                <c:pt idx="0">
                  <c:v>1976</c:v>
                </c:pt>
                <c:pt idx="1">
                  <c:v>1977</c:v>
                </c:pt>
                <c:pt idx="2">
                  <c:v>1978</c:v>
                </c:pt>
                <c:pt idx="3">
                  <c:v>1979</c:v>
                </c:pt>
                <c:pt idx="4">
                  <c:v>1980</c:v>
                </c:pt>
                <c:pt idx="5">
                  <c:v>1981</c:v>
                </c:pt>
                <c:pt idx="6">
                  <c:v>1982</c:v>
                </c:pt>
                <c:pt idx="7">
                  <c:v>1983</c:v>
                </c:pt>
                <c:pt idx="8">
                  <c:v>1984</c:v>
                </c:pt>
                <c:pt idx="9">
                  <c:v>1985</c:v>
                </c:pt>
                <c:pt idx="10">
                  <c:v>1986</c:v>
                </c:pt>
                <c:pt idx="11">
                  <c:v>1987</c:v>
                </c:pt>
                <c:pt idx="12">
                  <c:v>1988</c:v>
                </c:pt>
                <c:pt idx="13">
                  <c:v>1989</c:v>
                </c:pt>
                <c:pt idx="14">
                  <c:v>1990</c:v>
                </c:pt>
                <c:pt idx="15">
                  <c:v>1991</c:v>
                </c:pt>
                <c:pt idx="16">
                  <c:v>1992</c:v>
                </c:pt>
                <c:pt idx="17">
                  <c:v>1993</c:v>
                </c:pt>
                <c:pt idx="18">
                  <c:v>1994</c:v>
                </c:pt>
                <c:pt idx="19">
                  <c:v>1995</c:v>
                </c:pt>
                <c:pt idx="20">
                  <c:v>1996</c:v>
                </c:pt>
                <c:pt idx="21">
                  <c:v>1997</c:v>
                </c:pt>
                <c:pt idx="22">
                  <c:v>1998</c:v>
                </c:pt>
                <c:pt idx="23">
                  <c:v>1999</c:v>
                </c:pt>
                <c:pt idx="24">
                  <c:v>2000</c:v>
                </c:pt>
                <c:pt idx="25">
                  <c:v>2001</c:v>
                </c:pt>
                <c:pt idx="26">
                  <c:v>2002</c:v>
                </c:pt>
                <c:pt idx="27">
                  <c:v>2003</c:v>
                </c:pt>
                <c:pt idx="28">
                  <c:v>2004</c:v>
                </c:pt>
                <c:pt idx="29">
                  <c:v>2005</c:v>
                </c:pt>
                <c:pt idx="30">
                  <c:v>2006</c:v>
                </c:pt>
                <c:pt idx="31">
                  <c:v>2007</c:v>
                </c:pt>
                <c:pt idx="32">
                  <c:v>2008</c:v>
                </c:pt>
                <c:pt idx="33">
                  <c:v>2009</c:v>
                </c:pt>
                <c:pt idx="34">
                  <c:v>2010</c:v>
                </c:pt>
                <c:pt idx="35">
                  <c:v>2011</c:v>
                </c:pt>
                <c:pt idx="36">
                  <c:v>2012</c:v>
                </c:pt>
                <c:pt idx="37">
                  <c:v>2013</c:v>
                </c:pt>
                <c:pt idx="38">
                  <c:v>2014</c:v>
                </c:pt>
                <c:pt idx="39">
                  <c:v>2015</c:v>
                </c:pt>
                <c:pt idx="40">
                  <c:v>2016</c:v>
                </c:pt>
                <c:pt idx="41">
                  <c:v>2017</c:v>
                </c:pt>
                <c:pt idx="42">
                  <c:v>2018</c:v>
                </c:pt>
                <c:pt idx="43">
                  <c:v>2019</c:v>
                </c:pt>
              </c:numCache>
            </c:numRef>
          </c:cat>
          <c:val>
            <c:numRef>
              <c:f>Sheet1!$B$2:$B$45</c:f>
              <c:numCache>
                <c:formatCode>General</c:formatCode>
                <c:ptCount val="44"/>
                <c:pt idx="0">
                  <c:v>286</c:v>
                </c:pt>
                <c:pt idx="1">
                  <c:v>220</c:v>
                </c:pt>
                <c:pt idx="2">
                  <c:v>189</c:v>
                </c:pt>
                <c:pt idx="3">
                  <c:v>293</c:v>
                </c:pt>
                <c:pt idx="4">
                  <c:v>203</c:v>
                </c:pt>
                <c:pt idx="5">
                  <c:v>182</c:v>
                </c:pt>
                <c:pt idx="6">
                  <c:v>299</c:v>
                </c:pt>
                <c:pt idx="7">
                  <c:v>241</c:v>
                </c:pt>
                <c:pt idx="8">
                  <c:v>143</c:v>
                </c:pt>
                <c:pt idx="9">
                  <c:v>204</c:v>
                </c:pt>
                <c:pt idx="10">
                  <c:v>134</c:v>
                </c:pt>
                <c:pt idx="11">
                  <c:v>245</c:v>
                </c:pt>
                <c:pt idx="12">
                  <c:v>326</c:v>
                </c:pt>
                <c:pt idx="13">
                  <c:v>247</c:v>
                </c:pt>
                <c:pt idx="14">
                  <c:v>383</c:v>
                </c:pt>
                <c:pt idx="15">
                  <c:v>203</c:v>
                </c:pt>
                <c:pt idx="16">
                  <c:v>146</c:v>
                </c:pt>
                <c:pt idx="17">
                  <c:v>333</c:v>
                </c:pt>
                <c:pt idx="18">
                  <c:v>171</c:v>
                </c:pt>
                <c:pt idx="19">
                  <c:v>206</c:v>
                </c:pt>
                <c:pt idx="20">
                  <c:v>123</c:v>
                </c:pt>
                <c:pt idx="21">
                  <c:v>230</c:v>
                </c:pt>
                <c:pt idx="22">
                  <c:v>430</c:v>
                </c:pt>
                <c:pt idx="23">
                  <c:v>357</c:v>
                </c:pt>
                <c:pt idx="24">
                  <c:v>318</c:v>
                </c:pt>
                <c:pt idx="25">
                  <c:v>268</c:v>
                </c:pt>
                <c:pt idx="26">
                  <c:v>225</c:v>
                </c:pt>
                <c:pt idx="27">
                  <c:v>236</c:v>
                </c:pt>
                <c:pt idx="28">
                  <c:v>463</c:v>
                </c:pt>
                <c:pt idx="29">
                  <c:v>252</c:v>
                </c:pt>
                <c:pt idx="30">
                  <c:v>309</c:v>
                </c:pt>
                <c:pt idx="31">
                  <c:v>252</c:v>
                </c:pt>
                <c:pt idx="32">
                  <c:v>330</c:v>
                </c:pt>
                <c:pt idx="33">
                  <c:v>220</c:v>
                </c:pt>
                <c:pt idx="34">
                  <c:v>272</c:v>
                </c:pt>
                <c:pt idx="35">
                  <c:v>358</c:v>
                </c:pt>
                <c:pt idx="36">
                  <c:v>367</c:v>
                </c:pt>
                <c:pt idx="37">
                  <c:v>308</c:v>
                </c:pt>
                <c:pt idx="38">
                  <c:v>309</c:v>
                </c:pt>
                <c:pt idx="39">
                  <c:v>269</c:v>
                </c:pt>
                <c:pt idx="40">
                  <c:v>334</c:v>
                </c:pt>
                <c:pt idx="41">
                  <c:v>327</c:v>
                </c:pt>
                <c:pt idx="42">
                  <c:v>350</c:v>
                </c:pt>
                <c:pt idx="43">
                  <c:v>377</c:v>
                </c:pt>
              </c:numCache>
            </c:numRef>
          </c:val>
          <c:extLst>
            <c:ext xmlns:c16="http://schemas.microsoft.com/office/drawing/2014/chart" uri="{C3380CC4-5D6E-409C-BE32-E72D297353CC}">
              <c16:uniqueId val="{00000000-7C98-4460-BBFC-14D14C74B15F}"/>
            </c:ext>
          </c:extLst>
        </c:ser>
        <c:dLbls>
          <c:showLegendKey val="0"/>
          <c:showVal val="0"/>
          <c:showCatName val="0"/>
          <c:showSerName val="0"/>
          <c:showPercent val="0"/>
          <c:showBubbleSize val="0"/>
        </c:dLbls>
        <c:gapWidth val="102"/>
        <c:overlap val="-13"/>
        <c:axId val="104634744"/>
        <c:axId val="104635728"/>
      </c:barChart>
      <c:catAx>
        <c:axId val="104634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r>
                  <a:rPr lang="ja-JP" altLang="en-US" dirty="0">
                    <a:latin typeface="游ゴシック Medium" panose="020B0500000000000000" pitchFamily="50" charset="-128"/>
                    <a:ea typeface="游ゴシック Medium" panose="020B0500000000000000" pitchFamily="50" charset="-128"/>
                  </a:rPr>
                  <a:t>発生年</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endParaRPr lang="ja-JP"/>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635728"/>
        <c:crosses val="autoZero"/>
        <c:auto val="1"/>
        <c:lblAlgn val="ctr"/>
        <c:lblOffset val="100"/>
        <c:tickLblSkip val="1"/>
        <c:tickMarkSkip val="1"/>
        <c:noMultiLvlLbl val="0"/>
      </c:catAx>
      <c:valAx>
        <c:axId val="104635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r>
                  <a:rPr lang="en-US" altLang="ja-JP" dirty="0">
                    <a:latin typeface="游ゴシック Medium" panose="020B0500000000000000" pitchFamily="50" charset="-128"/>
                    <a:ea typeface="游ゴシック Medium" panose="020B0500000000000000" pitchFamily="50" charset="-128"/>
                  </a:rPr>
                  <a:t>1300</a:t>
                </a:r>
                <a:r>
                  <a:rPr lang="ja-JP" altLang="en-US" dirty="0">
                    <a:latin typeface="游ゴシック Medium" panose="020B0500000000000000" pitchFamily="50" charset="-128"/>
                    <a:ea typeface="游ゴシック Medium" panose="020B0500000000000000" pitchFamily="50" charset="-128"/>
                  </a:rPr>
                  <a:t>地点あたりの発生回数</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游ゴシック Medium" panose="020B0500000000000000" pitchFamily="50" charset="-128"/>
                  <a:ea typeface="游ゴシック Medium" panose="020B0500000000000000" pitchFamily="50" charset="-128"/>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4634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3DF2B-A70E-4141-940E-B6644AB4EF19}" type="datetimeFigureOut">
              <a:rPr kumimoji="1" lang="ja-JP" altLang="en-US" smtClean="0"/>
              <a:t>2021/2/6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FE61C-241B-4122-B0D7-45E35A776713}" type="slidenum">
              <a:rPr kumimoji="1" lang="ja-JP" altLang="en-US" smtClean="0"/>
              <a:t>‹#›</a:t>
            </a:fld>
            <a:endParaRPr kumimoji="1" lang="ja-JP" altLang="en-US"/>
          </a:p>
        </p:txBody>
      </p:sp>
    </p:spTree>
    <p:extLst>
      <p:ext uri="{BB962C8B-B14F-4D97-AF65-F5344CB8AC3E}">
        <p14:creationId xmlns:p14="http://schemas.microsoft.com/office/powerpoint/2010/main" val="4385767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strike="noStrike" spc="-1" dirty="0">
                <a:latin typeface="Arial"/>
              </a:rPr>
              <a:t>佐治研究室の室永です。</a:t>
            </a:r>
            <a:endParaRPr lang="en-US" altLang="ja-JP" sz="12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strike="noStrike" spc="-1" dirty="0">
                <a:latin typeface="Arial"/>
              </a:rPr>
              <a:t>今から発表を始めます。</a:t>
            </a:r>
            <a:endParaRPr lang="en-US" altLang="ja-JP" sz="1200" b="0" strike="noStrike" spc="-1" dirty="0">
              <a:latin typeface="Aria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a:t>
            </a:fld>
            <a:endParaRPr kumimoji="1" lang="ja-JP" altLang="en-US"/>
          </a:p>
        </p:txBody>
      </p:sp>
    </p:spTree>
    <p:extLst>
      <p:ext uri="{BB962C8B-B14F-4D97-AF65-F5344CB8AC3E}">
        <p14:creationId xmlns:p14="http://schemas.microsoft.com/office/powerpoint/2010/main" val="3829348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次に画像を小領域に分割します。</a:t>
            </a:r>
            <a:endParaRPr kumimoji="1" lang="en-US" altLang="ja-JP" dirty="0"/>
          </a:p>
          <a:p>
            <a:endParaRPr kumimoji="1" lang="en-US" altLang="ja-JP" dirty="0"/>
          </a:p>
          <a:p>
            <a:r>
              <a:rPr kumimoji="1" lang="en-US" altLang="ja-JP" dirty="0"/>
              <a:t># </a:t>
            </a:r>
            <a:r>
              <a:rPr kumimoji="1" lang="ja-JP" altLang="en-US" dirty="0"/>
              <a:t>周囲の似たような色の画素をひとまとめにすることで領域を作成します。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10</a:t>
            </a:fld>
            <a:endParaRPr kumimoji="1" lang="ja-JP" altLang="en-US"/>
          </a:p>
        </p:txBody>
      </p:sp>
    </p:spTree>
    <p:extLst>
      <p:ext uri="{BB962C8B-B14F-4D97-AF65-F5344CB8AC3E}">
        <p14:creationId xmlns:p14="http://schemas.microsoft.com/office/powerpoint/2010/main" val="1499871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次に、ヒストグラム均一化を行います。</a:t>
            </a:r>
            <a:endParaRPr kumimoji="1" lang="en-US" altLang="ja-JP" dirty="0"/>
          </a:p>
          <a:p>
            <a:endParaRPr kumimoji="1" lang="en-US" altLang="ja-JP" dirty="0"/>
          </a:p>
          <a:p>
            <a:r>
              <a:rPr kumimoji="1" lang="ja-JP" altLang="en-US" dirty="0"/>
              <a:t>この処理によって色や明るさのばらつきを補正します。</a:t>
            </a:r>
            <a:endParaRPr kumimoji="1" lang="en-US" altLang="ja-JP" dirty="0"/>
          </a:p>
          <a:p>
            <a:endParaRPr kumimoji="1" lang="en-US" altLang="ja-JP" dirty="0"/>
          </a:p>
          <a:p>
            <a:r>
              <a:rPr kumimoji="1" lang="en-US" altLang="ja-JP" dirty="0"/>
              <a:t># </a:t>
            </a:r>
            <a:r>
              <a:rPr kumimoji="1" lang="ja-JP" altLang="en-US" dirty="0"/>
              <a:t>空撮画像は撮影時の天候や時刻などによって、色や明るさにばらつきが生じます。</a:t>
            </a:r>
            <a:endParaRPr kumimoji="1" lang="en-US" altLang="ja-JP" dirty="0"/>
          </a:p>
          <a:p>
            <a:r>
              <a:rPr kumimoji="1" lang="en-US" altLang="ja-JP" dirty="0"/>
              <a:t># </a:t>
            </a:r>
            <a:r>
              <a:rPr kumimoji="1" lang="ja-JP" altLang="en-US" dirty="0"/>
              <a:t>本手法では色や輝度によって領域を分類するので、この処理によってばらつきを補正します。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11</a:t>
            </a:fld>
            <a:endParaRPr kumimoji="1" lang="ja-JP" altLang="en-US"/>
          </a:p>
        </p:txBody>
      </p:sp>
    </p:spTree>
    <p:extLst>
      <p:ext uri="{BB962C8B-B14F-4D97-AF65-F5344CB8AC3E}">
        <p14:creationId xmlns:p14="http://schemas.microsoft.com/office/powerpoint/2010/main" val="8628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次に、災害領域と不要領域の検出処理を行います。</a:t>
            </a:r>
            <a:endParaRPr kumimoji="1" lang="en-US" altLang="ja-JP" dirty="0"/>
          </a:p>
          <a:p>
            <a:endParaRPr kumimoji="1" lang="en-US" altLang="ja-JP" dirty="0"/>
          </a:p>
          <a:p>
            <a:r>
              <a:rPr kumimoji="1" lang="ja-JP" altLang="en-US" dirty="0"/>
              <a:t>以下に示すような指標と各領域の画像特徴を利用した閾値処理にて各領域を検出します。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12</a:t>
            </a:fld>
            <a:endParaRPr kumimoji="1" lang="ja-JP" altLang="en-US"/>
          </a:p>
        </p:txBody>
      </p:sp>
    </p:spTree>
    <p:extLst>
      <p:ext uri="{BB962C8B-B14F-4D97-AF65-F5344CB8AC3E}">
        <p14:creationId xmlns:p14="http://schemas.microsoft.com/office/powerpoint/2010/main" val="222744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まず、災害領域検出を行います。</a:t>
            </a:r>
            <a:endParaRPr kumimoji="1" lang="en-US" altLang="ja-JP" dirty="0"/>
          </a:p>
          <a:p>
            <a:endParaRPr kumimoji="1" lang="en-US" altLang="ja-JP" dirty="0"/>
          </a:p>
          <a:p>
            <a:r>
              <a:rPr kumimoji="1" lang="ja-JP" altLang="en-US" dirty="0"/>
              <a:t>斜面崩壊領域の持つ特徴に従って閾値処理を行い、斜面崩壊を検出します。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13</a:t>
            </a:fld>
            <a:endParaRPr kumimoji="1" lang="ja-JP" altLang="en-US"/>
          </a:p>
        </p:txBody>
      </p:sp>
    </p:spTree>
    <p:extLst>
      <p:ext uri="{BB962C8B-B14F-4D97-AF65-F5344CB8AC3E}">
        <p14:creationId xmlns:p14="http://schemas.microsoft.com/office/powerpoint/2010/main" val="94986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浸水領域も同様に閾値処理にて検出を行います。</a:t>
            </a:r>
            <a:endParaRPr kumimoji="1" lang="en-US" altLang="ja-JP" dirty="0"/>
          </a:p>
          <a:p>
            <a:r>
              <a:rPr kumimoji="1" lang="ja-JP" altLang="en-US" dirty="0"/>
              <a:t>均一度については領域毎にエッジ抽出率を求めます。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14</a:t>
            </a:fld>
            <a:endParaRPr kumimoji="1" lang="ja-JP" altLang="en-US"/>
          </a:p>
        </p:txBody>
      </p:sp>
    </p:spTree>
    <p:extLst>
      <p:ext uri="{BB962C8B-B14F-4D97-AF65-F5344CB8AC3E}">
        <p14:creationId xmlns:p14="http://schemas.microsoft.com/office/powerpoint/2010/main" val="2186196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次に、不要領域除去を行います。</a:t>
            </a:r>
            <a:endParaRPr kumimoji="1" lang="en-US" altLang="ja-JP" dirty="0"/>
          </a:p>
          <a:p>
            <a:endParaRPr kumimoji="1" lang="en-US" altLang="ja-JP" dirty="0"/>
          </a:p>
          <a:p>
            <a:r>
              <a:rPr kumimoji="1" lang="ja-JP" altLang="en-US" dirty="0"/>
              <a:t>空は輝度が高く浸水領域と誤検出することがあります。</a:t>
            </a:r>
            <a:endParaRPr kumimoji="1" lang="en-US" altLang="ja-JP" dirty="0"/>
          </a:p>
          <a:p>
            <a:r>
              <a:rPr kumimoji="1" lang="ja-JP" altLang="en-US" dirty="0"/>
              <a:t>また、斜面崩壊は山の斜面で発生し、植生を含むことがあります。</a:t>
            </a:r>
            <a:endParaRPr kumimoji="1" lang="en-US" altLang="ja-JP" dirty="0"/>
          </a:p>
          <a:p>
            <a:r>
              <a:rPr kumimoji="1" lang="ja-JP" altLang="en-US" dirty="0"/>
              <a:t>よって、誤検出防止のためこれらを除去します。</a:t>
            </a:r>
            <a:endParaRPr kumimoji="1" lang="en-US" altLang="ja-JP" dirty="0"/>
          </a:p>
          <a:p>
            <a:endParaRPr kumimoji="1" lang="en-US" altLang="ja-JP" dirty="0"/>
          </a:p>
          <a:p>
            <a:r>
              <a:rPr kumimoji="1" lang="ja-JP" altLang="en-US" dirty="0"/>
              <a:t>青が空、緑が生です。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15</a:t>
            </a:fld>
            <a:endParaRPr kumimoji="1" lang="ja-JP" altLang="en-US"/>
          </a:p>
        </p:txBody>
      </p:sp>
    </p:spTree>
    <p:extLst>
      <p:ext uri="{BB962C8B-B14F-4D97-AF65-F5344CB8AC3E}">
        <p14:creationId xmlns:p14="http://schemas.microsoft.com/office/powerpoint/2010/main" val="59742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瓦礫・建物は災害領域と色が似ており誤検出しやすいので除去します。</a:t>
            </a:r>
            <a:endParaRPr kumimoji="1" lang="en-US" altLang="ja-JP" dirty="0"/>
          </a:p>
          <a:p>
            <a:endParaRPr kumimoji="1" lang="en-US" altLang="ja-JP" dirty="0"/>
          </a:p>
          <a:p>
            <a:r>
              <a:rPr kumimoji="1" lang="ja-JP" altLang="en-US" dirty="0"/>
              <a:t>橙が瓦礫、紫が建物です。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16</a:t>
            </a:fld>
            <a:endParaRPr kumimoji="1" lang="ja-JP" altLang="en-US"/>
          </a:p>
        </p:txBody>
      </p:sp>
    </p:spTree>
    <p:extLst>
      <p:ext uri="{BB962C8B-B14F-4D97-AF65-F5344CB8AC3E}">
        <p14:creationId xmlns:p14="http://schemas.microsoft.com/office/powerpoint/2010/main" val="500536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7BCA52C5-B924-4ECB-AC4C-B002A5480739}"/>
              </a:ext>
            </a:extLst>
          </p:cNvPr>
          <p:cNvSpPr>
            <a:spLocks noGrp="1"/>
          </p:cNvSpPr>
          <p:nvPr>
            <p:ph type="body" idx="1"/>
          </p:nvPr>
        </p:nvSpPr>
        <p:spPr/>
        <p:txBody>
          <a:bodyPr/>
          <a:lstStyle/>
          <a:p>
            <a:r>
              <a:rPr kumimoji="1" lang="ja-JP" altLang="en-US" dirty="0"/>
              <a:t>右画像が災害領域から不要領域を除いた最終出力結果です。</a:t>
            </a:r>
            <a:endParaRPr kumimoji="1" lang="en-US" altLang="ja-JP"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以下の表が精度評価結果です。</a:t>
            </a:r>
            <a:endParaRPr kumimoji="1" lang="en-US" altLang="ja-JP" dirty="0"/>
          </a:p>
          <a:p>
            <a:r>
              <a:rPr kumimoji="1" lang="ja-JP" altLang="en-US" dirty="0"/>
              <a:t>手動で作成した正解画像と比較して再現率、適合率、</a:t>
            </a:r>
            <a:r>
              <a:rPr kumimoji="1" lang="en-US" altLang="ja-JP" dirty="0"/>
              <a:t>F</a:t>
            </a:r>
            <a:r>
              <a:rPr kumimoji="1" lang="ja-JP" altLang="en-US" dirty="0"/>
              <a:t>値を算出します。</a:t>
            </a:r>
            <a:endParaRPr kumimoji="1" lang="en-US" altLang="ja-JP" dirty="0"/>
          </a:p>
          <a:p>
            <a:r>
              <a:rPr kumimoji="1" lang="ja-JP" altLang="en-US" dirty="0"/>
              <a:t>赤が斜面崩壊、黃が浸水領域の正解画素です。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18</a:t>
            </a:fld>
            <a:endParaRPr kumimoji="1" lang="ja-JP" altLang="en-US"/>
          </a:p>
        </p:txBody>
      </p:sp>
    </p:spTree>
    <p:extLst>
      <p:ext uri="{BB962C8B-B14F-4D97-AF65-F5344CB8AC3E}">
        <p14:creationId xmlns:p14="http://schemas.microsoft.com/office/powerpoint/2010/main" val="2598253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結論について述べます。</a:t>
            </a:r>
            <a:endParaRPr kumimoji="1" lang="en-US" altLang="ja-JP" dirty="0"/>
          </a:p>
          <a:p>
            <a:endParaRPr kumimoji="1" lang="en-US" altLang="ja-JP" dirty="0"/>
          </a:p>
          <a:p>
            <a:r>
              <a:rPr kumimoji="1" lang="ja-JP" altLang="en-US" dirty="0"/>
              <a:t>提案手法では先行研究と比べほぼ同等の精度にて災害領域を検出できました。</a:t>
            </a:r>
            <a:endParaRPr kumimoji="1" lang="en-US" altLang="ja-JP" dirty="0"/>
          </a:p>
          <a:p>
            <a:endParaRPr kumimoji="1" lang="en-US" altLang="ja-JP" dirty="0"/>
          </a:p>
          <a:p>
            <a:r>
              <a:rPr kumimoji="1" lang="ja-JP" altLang="en-US" dirty="0"/>
              <a:t>よって、「災害時の観測手段としてドローンは有効である」という結論が得られました。</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19</a:t>
            </a:fld>
            <a:endParaRPr kumimoji="1" lang="ja-JP" altLang="en-US"/>
          </a:p>
        </p:txBody>
      </p:sp>
    </p:spTree>
    <p:extLst>
      <p:ext uri="{BB962C8B-B14F-4D97-AF65-F5344CB8AC3E}">
        <p14:creationId xmlns:p14="http://schemas.microsoft.com/office/powerpoint/2010/main" val="3899977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まず、研究背景について説明します。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近年、豪雨災害が多発しています。</a:t>
            </a:r>
            <a:endParaRPr kumimoji="1" lang="en-US" altLang="ja-JP" dirty="0"/>
          </a:p>
          <a:p>
            <a:r>
              <a:rPr kumimoji="1" lang="ja-JP" altLang="en-US" dirty="0"/>
              <a:t>豪雨災害では斜面崩壊による土砂災害や、屋内外での浸水被害が多数発生しています。</a:t>
            </a:r>
            <a:endParaRPr kumimoji="1" lang="en-US" altLang="ja-JP" dirty="0"/>
          </a:p>
          <a:p>
            <a:endParaRPr kumimoji="1" lang="en-US" altLang="ja-JP" dirty="0"/>
          </a:p>
          <a:p>
            <a:r>
              <a:rPr kumimoji="1" lang="ja-JP" altLang="en-US" dirty="0"/>
              <a:t>そこで、災害箇所を安全な箇所から早期に把握できるリモートセンシング技術が注目されています。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2</a:t>
            </a:fld>
            <a:endParaRPr kumimoji="1" lang="ja-JP" altLang="en-US"/>
          </a:p>
        </p:txBody>
      </p:sp>
    </p:spTree>
    <p:extLst>
      <p:ext uri="{BB962C8B-B14F-4D97-AF65-F5344CB8AC3E}">
        <p14:creationId xmlns:p14="http://schemas.microsoft.com/office/powerpoint/2010/main" val="16821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最後に問題点と今後の予定について説明します。</a:t>
            </a:r>
            <a:endParaRPr kumimoji="1" lang="en-US" altLang="ja-JP" dirty="0"/>
          </a:p>
          <a:p>
            <a:endParaRPr kumimoji="1" lang="en-US" altLang="ja-JP" dirty="0"/>
          </a:p>
          <a:p>
            <a:r>
              <a:rPr kumimoji="1" lang="ja-JP" altLang="en-US" dirty="0"/>
              <a:t>まず、災害領域同士で誤検出するという問題があるので、これらを判別できるような他指標や画像特徴を利用する手法を検討します。</a:t>
            </a:r>
            <a:endParaRPr kumimoji="1" lang="en-US" altLang="ja-JP" dirty="0"/>
          </a:p>
          <a:p>
            <a:endParaRPr kumimoji="1" lang="en-US" altLang="ja-JP" dirty="0"/>
          </a:p>
          <a:p>
            <a:r>
              <a:rPr kumimoji="1" lang="ja-JP" altLang="en-US" dirty="0"/>
              <a:t>それから、浸水領域は元々存在する川と災害によって浸水した領域の判別が未実装なので、地図データを活用し川を除去する手法を検討します。</a:t>
            </a:r>
            <a:endParaRPr kumimoji="1" lang="en-US" altLang="ja-JP" dirty="0"/>
          </a:p>
          <a:p>
            <a:r>
              <a:rPr kumimoji="1" lang="ja-JP" altLang="en-US" dirty="0"/>
              <a:t>なお、先行研究では補助データ位置合わせの際のずれによる精度低下が問題になっていたので、ずれが生じないよう地図データを用いる必要があります。</a:t>
            </a:r>
            <a:endParaRPr kumimoji="1" lang="en-US" altLang="ja-JP" dirty="0"/>
          </a:p>
          <a:p>
            <a:endParaRPr kumimoji="1" lang="en-US" altLang="ja-JP" dirty="0"/>
          </a:p>
          <a:p>
            <a:r>
              <a:rPr kumimoji="1" lang="ja-JP" altLang="en-US" dirty="0"/>
              <a:t>以上で発表を終わります。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20</a:t>
            </a:fld>
            <a:endParaRPr kumimoji="1" lang="ja-JP" altLang="en-US"/>
          </a:p>
        </p:txBody>
      </p:sp>
    </p:spTree>
    <p:extLst>
      <p:ext uri="{BB962C8B-B14F-4D97-AF65-F5344CB8AC3E}">
        <p14:creationId xmlns:p14="http://schemas.microsoft.com/office/powerpoint/2010/main" val="1068339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補助資料</a:t>
            </a:r>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21</a:t>
            </a:fld>
            <a:endParaRPr kumimoji="1" lang="ja-JP" altLang="en-US"/>
          </a:p>
        </p:txBody>
      </p:sp>
    </p:spTree>
    <p:extLst>
      <p:ext uri="{BB962C8B-B14F-4D97-AF65-F5344CB8AC3E}">
        <p14:creationId xmlns:p14="http://schemas.microsoft.com/office/powerpoint/2010/main" val="1658629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降水発生回数</a:t>
            </a:r>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22</a:t>
            </a:fld>
            <a:endParaRPr kumimoji="1" lang="ja-JP" altLang="en-US"/>
          </a:p>
        </p:txBody>
      </p:sp>
    </p:spTree>
    <p:extLst>
      <p:ext uri="{BB962C8B-B14F-4D97-AF65-F5344CB8AC3E}">
        <p14:creationId xmlns:p14="http://schemas.microsoft.com/office/powerpoint/2010/main" val="532862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降水量について</a:t>
            </a:r>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23</a:t>
            </a:fld>
            <a:endParaRPr kumimoji="1" lang="ja-JP" altLang="en-US"/>
          </a:p>
        </p:txBody>
      </p:sp>
    </p:spTree>
    <p:extLst>
      <p:ext uri="{BB962C8B-B14F-4D97-AF65-F5344CB8AC3E}">
        <p14:creationId xmlns:p14="http://schemas.microsoft.com/office/powerpoint/2010/main" val="3683010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災害時におけるドローン活用の位置付けは以下のような順序になっています。</a:t>
            </a:r>
            <a:endParaRPr kumimoji="1" lang="en-US" altLang="ja-JP" dirty="0"/>
          </a:p>
          <a:p>
            <a:endParaRPr kumimoji="1" lang="en-US" altLang="ja-JP" dirty="0"/>
          </a:p>
          <a:p>
            <a:r>
              <a:rPr kumimoji="1" lang="ja-JP" altLang="en-US" dirty="0"/>
              <a:t>まず、ドローンによって災害箇所の画像を撮影することによって、詳細な情報を取得します。</a:t>
            </a:r>
            <a:endParaRPr kumimoji="1" lang="en-US" altLang="ja-JP" dirty="0"/>
          </a:p>
          <a:p>
            <a:endParaRPr kumimoji="1" lang="en-US" altLang="ja-JP" dirty="0"/>
          </a:p>
          <a:p>
            <a:r>
              <a:rPr kumimoji="1" lang="ja-JP" altLang="en-US" dirty="0"/>
              <a:t>次に、ドローン撮影によって取得した情報を元に災害範囲地図等を作成し、救助活動に必要な情報を人が目視で抽出します。</a:t>
            </a:r>
            <a:endParaRPr kumimoji="1" lang="en-US" altLang="ja-JP" dirty="0"/>
          </a:p>
          <a:p>
            <a:endParaRPr kumimoji="1" lang="en-US" altLang="ja-JP" dirty="0"/>
          </a:p>
          <a:p>
            <a:r>
              <a:rPr kumimoji="1" lang="ja-JP" altLang="en-US" dirty="0"/>
              <a:t>最後にこれら、災害領域地図情報等を元に救助活動方針を決定します。</a:t>
            </a:r>
            <a:endParaRPr kumimoji="1" lang="en-US" altLang="ja-JP" dirty="0"/>
          </a:p>
          <a:p>
            <a:endParaRPr kumimoji="1" lang="en-US" altLang="ja-JP" dirty="0"/>
          </a:p>
          <a:p>
            <a:r>
              <a:rPr kumimoji="1" lang="ja-JP" altLang="en-US" dirty="0"/>
              <a:t>本研究ではこの災害領域である斜面崩壊・浸水領域の検出を自動で行います。</a:t>
            </a:r>
            <a:endParaRPr kumimoji="1" lang="en-US" altLang="ja-JP" dirty="0"/>
          </a:p>
          <a:p>
            <a:r>
              <a:rPr kumimoji="1" lang="ja-JP" altLang="en-US" dirty="0"/>
              <a:t>衛星やヘリでは前述のように即時性・解像度の点でドローンに劣ります。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24</a:t>
            </a:fld>
            <a:endParaRPr kumimoji="1" lang="ja-JP" altLang="en-US"/>
          </a:p>
        </p:txBody>
      </p:sp>
    </p:spTree>
    <p:extLst>
      <p:ext uri="{BB962C8B-B14F-4D97-AF65-F5344CB8AC3E}">
        <p14:creationId xmlns:p14="http://schemas.microsoft.com/office/powerpoint/2010/main" val="2620217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82671F37-26B8-4DEC-88F8-06102ABF711C}"/>
              </a:ext>
            </a:extLst>
          </p:cNvPr>
          <p:cNvSpPr>
            <a:spLocks noGrp="1"/>
          </p:cNvSpPr>
          <p:nvPr>
            <p:ph type="body" idx="1"/>
          </p:nvPr>
        </p:nvSpPr>
        <p:spPr/>
        <p:txBody>
          <a:bodyPr/>
          <a:lstStyle/>
          <a:p>
            <a:r>
              <a:rPr lang="ja-JP" altLang="en-US" dirty="0"/>
              <a:t>有人・無人航空機性能比較</a:t>
            </a:r>
            <a:endParaRPr kumimoji="1" lang="ja-JP" altLang="en-US" dirty="0"/>
          </a:p>
        </p:txBody>
      </p:sp>
    </p:spTree>
    <p:extLst>
      <p:ext uri="{BB962C8B-B14F-4D97-AF65-F5344CB8AC3E}">
        <p14:creationId xmlns:p14="http://schemas.microsoft.com/office/powerpoint/2010/main" val="3075855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72B52505-9B56-45D7-8EEB-F00B4303BC64}"/>
              </a:ext>
            </a:extLst>
          </p:cNvPr>
          <p:cNvSpPr>
            <a:spLocks noGrp="1"/>
          </p:cNvSpPr>
          <p:nvPr>
            <p:ph type="body" idx="1"/>
          </p:nvPr>
        </p:nvSpPr>
        <p:spPr/>
        <p:txBody>
          <a:bodyPr/>
          <a:lstStyle/>
          <a:p>
            <a:r>
              <a:rPr kumimoji="1" lang="ja-JP" altLang="en-US" dirty="0"/>
              <a:t>ドローン性能</a:t>
            </a:r>
          </a:p>
        </p:txBody>
      </p:sp>
    </p:spTree>
    <p:extLst>
      <p:ext uri="{BB962C8B-B14F-4D97-AF65-F5344CB8AC3E}">
        <p14:creationId xmlns:p14="http://schemas.microsoft.com/office/powerpoint/2010/main" val="4274356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Mean-Shift</a:t>
            </a:r>
            <a:r>
              <a:rPr kumimoji="1" lang="ja-JP" altLang="en-US" dirty="0"/>
              <a:t>法</a:t>
            </a:r>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27</a:t>
            </a:fld>
            <a:endParaRPr kumimoji="1" lang="ja-JP" altLang="en-US"/>
          </a:p>
        </p:txBody>
      </p:sp>
    </p:spTree>
    <p:extLst>
      <p:ext uri="{BB962C8B-B14F-4D97-AF65-F5344CB8AC3E}">
        <p14:creationId xmlns:p14="http://schemas.microsoft.com/office/powerpoint/2010/main" val="3310302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ヒストグラム均一化</a:t>
            </a:r>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28</a:t>
            </a:fld>
            <a:endParaRPr kumimoji="1" lang="ja-JP" altLang="en-US"/>
          </a:p>
        </p:txBody>
      </p:sp>
    </p:spTree>
    <p:extLst>
      <p:ext uri="{BB962C8B-B14F-4D97-AF65-F5344CB8AC3E}">
        <p14:creationId xmlns:p14="http://schemas.microsoft.com/office/powerpoint/2010/main" val="823755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CLAHE</a:t>
            </a:r>
            <a:r>
              <a:rPr kumimoji="1" lang="ja-JP" altLang="en-US" dirty="0"/>
              <a:t>のアルゴリズム</a:t>
            </a:r>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29</a:t>
            </a:fld>
            <a:endParaRPr kumimoji="1" lang="ja-JP" altLang="en-US"/>
          </a:p>
        </p:txBody>
      </p:sp>
    </p:spTree>
    <p:extLst>
      <p:ext uri="{BB962C8B-B14F-4D97-AF65-F5344CB8AC3E}">
        <p14:creationId xmlns:p14="http://schemas.microsoft.com/office/powerpoint/2010/main" val="39465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リモートセンシングでは主に人工衛星、ヘリ等の有人航空機、ドローンが使われます。</a:t>
            </a:r>
            <a:endParaRPr kumimoji="1" lang="en-US" altLang="ja-JP" dirty="0"/>
          </a:p>
          <a:p>
            <a:endParaRPr kumimoji="1" lang="en-US" altLang="ja-JP" dirty="0"/>
          </a:p>
          <a:p>
            <a:r>
              <a:rPr kumimoji="1" lang="ja-JP" altLang="en-US" dirty="0"/>
              <a:t>人工衛星は非常に広範囲の解析が可能ですが、雲によって画像が使用できなかったり、撮影周期によって災害直後に画像が得られなかったりします。</a:t>
            </a:r>
            <a:endParaRPr kumimoji="1" lang="en-US" altLang="ja-JP" dirty="0"/>
          </a:p>
          <a:p>
            <a:endParaRPr kumimoji="1" lang="en-US" altLang="ja-JP" dirty="0"/>
          </a:p>
          <a:p>
            <a:r>
              <a:rPr kumimoji="1" lang="ja-JP" altLang="en-US" dirty="0"/>
              <a:t>航空機は人工衛星より解像度が高く、出動も早いですが、費用が非常に高く、周囲に発着場がなければ出動ができません。</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a:t>
            </a:fld>
            <a:endParaRPr kumimoji="1" lang="ja-JP" altLang="en-US"/>
          </a:p>
        </p:txBody>
      </p:sp>
    </p:spTree>
    <p:extLst>
      <p:ext uri="{BB962C8B-B14F-4D97-AF65-F5344CB8AC3E}">
        <p14:creationId xmlns:p14="http://schemas.microsoft.com/office/powerpoint/2010/main" val="4038694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閾値処理</a:t>
            </a:r>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30</a:t>
            </a:fld>
            <a:endParaRPr kumimoji="1" lang="ja-JP" altLang="en-US"/>
          </a:p>
        </p:txBody>
      </p:sp>
    </p:spTree>
    <p:extLst>
      <p:ext uri="{BB962C8B-B14F-4D97-AF65-F5344CB8AC3E}">
        <p14:creationId xmlns:p14="http://schemas.microsoft.com/office/powerpoint/2010/main" val="4208780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精度評価指標</a:t>
            </a:r>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31</a:t>
            </a:fld>
            <a:endParaRPr kumimoji="1" lang="ja-JP" altLang="en-US"/>
          </a:p>
        </p:txBody>
      </p:sp>
    </p:spTree>
    <p:extLst>
      <p:ext uri="{BB962C8B-B14F-4D97-AF65-F5344CB8AC3E}">
        <p14:creationId xmlns:p14="http://schemas.microsoft.com/office/powerpoint/2010/main" val="170184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HSV</a:t>
            </a:r>
            <a:r>
              <a:rPr kumimoji="1" lang="ja-JP" altLang="en-US" dirty="0"/>
              <a:t>色空間</a:t>
            </a:r>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32</a:t>
            </a:fld>
            <a:endParaRPr kumimoji="1" lang="ja-JP" altLang="en-US"/>
          </a:p>
        </p:txBody>
      </p:sp>
    </p:spTree>
    <p:extLst>
      <p:ext uri="{BB962C8B-B14F-4D97-AF65-F5344CB8AC3E}">
        <p14:creationId xmlns:p14="http://schemas.microsoft.com/office/powerpoint/2010/main" val="73695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エッジ抽出</a:t>
            </a:r>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33</a:t>
            </a:fld>
            <a:endParaRPr kumimoji="1" lang="ja-JP" altLang="en-US"/>
          </a:p>
        </p:txBody>
      </p:sp>
    </p:spTree>
    <p:extLst>
      <p:ext uri="{BB962C8B-B14F-4D97-AF65-F5344CB8AC3E}">
        <p14:creationId xmlns:p14="http://schemas.microsoft.com/office/powerpoint/2010/main" val="2574024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次に災害領域検出を行います。</a:t>
            </a:r>
            <a:endParaRPr kumimoji="1" lang="en-US" altLang="ja-JP" dirty="0"/>
          </a:p>
          <a:p>
            <a:endParaRPr kumimoji="1" lang="en-US" altLang="ja-JP" dirty="0"/>
          </a:p>
          <a:p>
            <a:r>
              <a:rPr kumimoji="1" lang="ja-JP" altLang="en-US" dirty="0"/>
              <a:t>斜面崩壊領域の持つ特徴に従って閾値処理を行い、斜面崩壊を検出します。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34</a:t>
            </a:fld>
            <a:endParaRPr kumimoji="1" lang="ja-JP" altLang="en-US"/>
          </a:p>
        </p:txBody>
      </p:sp>
    </p:spTree>
    <p:extLst>
      <p:ext uri="{BB962C8B-B14F-4D97-AF65-F5344CB8AC3E}">
        <p14:creationId xmlns:p14="http://schemas.microsoft.com/office/powerpoint/2010/main" val="1864017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浸水領域も同様に閾値処理にて検出を行います。</a:t>
            </a:r>
            <a:endParaRPr kumimoji="1" lang="en-US" altLang="ja-JP" dirty="0"/>
          </a:p>
          <a:p>
            <a:r>
              <a:rPr kumimoji="1" lang="ja-JP" altLang="en-US" dirty="0"/>
              <a:t>均一度については領域毎にエッジ抽出率を求めます。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35</a:t>
            </a:fld>
            <a:endParaRPr kumimoji="1" lang="ja-JP" altLang="en-US"/>
          </a:p>
        </p:txBody>
      </p:sp>
    </p:spTree>
    <p:extLst>
      <p:ext uri="{BB962C8B-B14F-4D97-AF65-F5344CB8AC3E}">
        <p14:creationId xmlns:p14="http://schemas.microsoft.com/office/powerpoint/2010/main" val="214791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次に、不要領域除去を行います。</a:t>
            </a:r>
            <a:endParaRPr kumimoji="1" lang="en-US" altLang="ja-JP" dirty="0"/>
          </a:p>
          <a:p>
            <a:endParaRPr kumimoji="1" lang="en-US" altLang="ja-JP" dirty="0"/>
          </a:p>
          <a:p>
            <a:r>
              <a:rPr kumimoji="1" lang="ja-JP" altLang="en-US" dirty="0"/>
              <a:t>空は輝度が高く浸水領域と誤検出することがあります。</a:t>
            </a:r>
            <a:endParaRPr kumimoji="1" lang="en-US" altLang="ja-JP" dirty="0"/>
          </a:p>
          <a:p>
            <a:r>
              <a:rPr kumimoji="1" lang="ja-JP" altLang="en-US" dirty="0"/>
              <a:t>また、斜面崩壊は山の斜面で発生し、植生を含むことがあります。</a:t>
            </a:r>
            <a:endParaRPr kumimoji="1" lang="en-US" altLang="ja-JP" dirty="0"/>
          </a:p>
          <a:p>
            <a:r>
              <a:rPr kumimoji="1" lang="ja-JP" altLang="en-US" dirty="0"/>
              <a:t>よって、誤検出防止のためこれらを除去します。</a:t>
            </a:r>
            <a:endParaRPr kumimoji="1" lang="en-US" altLang="ja-JP" dirty="0"/>
          </a:p>
          <a:p>
            <a:endParaRPr kumimoji="1" lang="en-US" altLang="ja-JP" dirty="0"/>
          </a:p>
          <a:p>
            <a:r>
              <a:rPr kumimoji="1" lang="ja-JP" altLang="en-US" dirty="0"/>
              <a:t>青が空、緑が生です。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36</a:t>
            </a:fld>
            <a:endParaRPr kumimoji="1" lang="ja-JP" altLang="en-US"/>
          </a:p>
        </p:txBody>
      </p:sp>
    </p:spTree>
    <p:extLst>
      <p:ext uri="{BB962C8B-B14F-4D97-AF65-F5344CB8AC3E}">
        <p14:creationId xmlns:p14="http://schemas.microsoft.com/office/powerpoint/2010/main" val="3317671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瓦礫・建物は災害領域と色が似ており誤検出しやすいので除去します。</a:t>
            </a:r>
            <a:endParaRPr kumimoji="1" lang="en-US" altLang="ja-JP" dirty="0"/>
          </a:p>
          <a:p>
            <a:endParaRPr kumimoji="1" lang="en-US" altLang="ja-JP" dirty="0"/>
          </a:p>
          <a:p>
            <a:r>
              <a:rPr kumimoji="1" lang="ja-JP" altLang="en-US" dirty="0"/>
              <a:t>橙が瓦礫、紫が建物です。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37</a:t>
            </a:fld>
            <a:endParaRPr kumimoji="1" lang="ja-JP" altLang="en-US"/>
          </a:p>
        </p:txBody>
      </p:sp>
    </p:spTree>
    <p:extLst>
      <p:ext uri="{BB962C8B-B14F-4D97-AF65-F5344CB8AC3E}">
        <p14:creationId xmlns:p14="http://schemas.microsoft.com/office/powerpoint/2010/main" val="39291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GSI</a:t>
            </a:r>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38</a:t>
            </a:fld>
            <a:endParaRPr kumimoji="1" lang="ja-JP" altLang="en-US"/>
          </a:p>
        </p:txBody>
      </p:sp>
    </p:spTree>
    <p:extLst>
      <p:ext uri="{BB962C8B-B14F-4D97-AF65-F5344CB8AC3E}">
        <p14:creationId xmlns:p14="http://schemas.microsoft.com/office/powerpoint/2010/main" val="788106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精度評価指標</a:t>
            </a:r>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39</a:t>
            </a:fld>
            <a:endParaRPr kumimoji="1" lang="ja-JP" altLang="en-US"/>
          </a:p>
        </p:txBody>
      </p:sp>
    </p:spTree>
    <p:extLst>
      <p:ext uri="{BB962C8B-B14F-4D97-AF65-F5344CB8AC3E}">
        <p14:creationId xmlns:p14="http://schemas.microsoft.com/office/powerpoint/2010/main" val="2219946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これに対し、ドローンは解像度が非常に高く、迅速な解析が可能です。</a:t>
            </a:r>
            <a:endParaRPr kumimoji="1" lang="en-US" altLang="ja-JP" dirty="0"/>
          </a:p>
          <a:p>
            <a:endParaRPr kumimoji="1" lang="en-US" altLang="ja-JP" dirty="0"/>
          </a:p>
          <a:p>
            <a:r>
              <a:rPr kumimoji="1" lang="ja-JP" altLang="en-US" dirty="0"/>
              <a:t>災害直後に先程の理由で衛星画像やヘリ画像が入手できなかったり、ヘリのみで複数の災害箇所を観測しきれないときなどに、これらに代わる新たな観測手段としてドローンの活用が考えられます。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a:t>
            </a:fld>
            <a:endParaRPr kumimoji="1" lang="ja-JP" altLang="en-US"/>
          </a:p>
        </p:txBody>
      </p:sp>
    </p:spTree>
    <p:extLst>
      <p:ext uri="{BB962C8B-B14F-4D97-AF65-F5344CB8AC3E}">
        <p14:creationId xmlns:p14="http://schemas.microsoft.com/office/powerpoint/2010/main" val="1327455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40</a:t>
            </a:fld>
            <a:endParaRPr kumimoji="1" lang="ja-JP" altLang="en-US"/>
          </a:p>
        </p:txBody>
      </p:sp>
    </p:spTree>
    <p:extLst>
      <p:ext uri="{BB962C8B-B14F-4D97-AF65-F5344CB8AC3E}">
        <p14:creationId xmlns:p14="http://schemas.microsoft.com/office/powerpoint/2010/main" val="542096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41</a:t>
            </a:fld>
            <a:endParaRPr kumimoji="1" lang="ja-JP" altLang="en-US"/>
          </a:p>
        </p:txBody>
      </p:sp>
    </p:spTree>
    <p:extLst>
      <p:ext uri="{BB962C8B-B14F-4D97-AF65-F5344CB8AC3E}">
        <p14:creationId xmlns:p14="http://schemas.microsoft.com/office/powerpoint/2010/main" val="1090465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42</a:t>
            </a:fld>
            <a:endParaRPr kumimoji="1" lang="ja-JP" altLang="en-US"/>
          </a:p>
        </p:txBody>
      </p:sp>
    </p:spTree>
    <p:extLst>
      <p:ext uri="{BB962C8B-B14F-4D97-AF65-F5344CB8AC3E}">
        <p14:creationId xmlns:p14="http://schemas.microsoft.com/office/powerpoint/2010/main" val="2659749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43</a:t>
            </a:fld>
            <a:endParaRPr kumimoji="1" lang="ja-JP" altLang="en-US"/>
          </a:p>
        </p:txBody>
      </p:sp>
    </p:spTree>
    <p:extLst>
      <p:ext uri="{BB962C8B-B14F-4D97-AF65-F5344CB8AC3E}">
        <p14:creationId xmlns:p14="http://schemas.microsoft.com/office/powerpoint/2010/main" val="949513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「ドローンで災害時の地図作成をする空撮部隊「</a:t>
            </a:r>
            <a:r>
              <a:rPr kumimoji="1" lang="en-US" altLang="ja-JP" dirty="0"/>
              <a:t>DRONE BIRD</a:t>
            </a:r>
            <a:r>
              <a:rPr kumimoji="1" lang="ja-JP" altLang="en-US" dirty="0"/>
              <a:t>」結成に向けてクラウドファンディングを開始」</a:t>
            </a:r>
            <a:r>
              <a:rPr kumimoji="1" lang="en-US" altLang="ja-JP" dirty="0"/>
              <a:t>Masaru Ikeda</a:t>
            </a:r>
          </a:p>
          <a:p>
            <a:r>
              <a:rPr kumimoji="1" lang="en-US" altLang="ja-JP" dirty="0"/>
              <a:t>https://thebridge.jp/2015/11/drone-bird-launches-crowdfunding-campaign-on-readyfor</a:t>
            </a:r>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44</a:t>
            </a:fld>
            <a:endParaRPr kumimoji="1" lang="ja-JP" altLang="en-US"/>
          </a:p>
        </p:txBody>
      </p:sp>
    </p:spTree>
    <p:extLst>
      <p:ext uri="{BB962C8B-B14F-4D97-AF65-F5344CB8AC3E}">
        <p14:creationId xmlns:p14="http://schemas.microsoft.com/office/powerpoint/2010/main" val="3111823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45</a:t>
            </a:fld>
            <a:endParaRPr kumimoji="1" lang="ja-JP" altLang="en-US"/>
          </a:p>
        </p:txBody>
      </p:sp>
    </p:spTree>
    <p:extLst>
      <p:ext uri="{BB962C8B-B14F-4D97-AF65-F5344CB8AC3E}">
        <p14:creationId xmlns:p14="http://schemas.microsoft.com/office/powerpoint/2010/main" val="2151761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46</a:t>
            </a:fld>
            <a:endParaRPr kumimoji="1" lang="ja-JP" altLang="en-US"/>
          </a:p>
        </p:txBody>
      </p:sp>
    </p:spTree>
    <p:extLst>
      <p:ext uri="{BB962C8B-B14F-4D97-AF65-F5344CB8AC3E}">
        <p14:creationId xmlns:p14="http://schemas.microsoft.com/office/powerpoint/2010/main" val="131047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47</a:t>
            </a:fld>
            <a:endParaRPr kumimoji="1" lang="ja-JP" altLang="en-US"/>
          </a:p>
        </p:txBody>
      </p:sp>
    </p:spTree>
    <p:extLst>
      <p:ext uri="{BB962C8B-B14F-4D97-AF65-F5344CB8AC3E}">
        <p14:creationId xmlns:p14="http://schemas.microsoft.com/office/powerpoint/2010/main" val="1933046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48</a:t>
            </a:fld>
            <a:endParaRPr kumimoji="1" lang="ja-JP" altLang="en-US"/>
          </a:p>
        </p:txBody>
      </p:sp>
    </p:spTree>
    <p:extLst>
      <p:ext uri="{BB962C8B-B14F-4D97-AF65-F5344CB8AC3E}">
        <p14:creationId xmlns:p14="http://schemas.microsoft.com/office/powerpoint/2010/main" val="3812975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49</a:t>
            </a:fld>
            <a:endParaRPr kumimoji="1" lang="ja-JP" altLang="en-US"/>
          </a:p>
        </p:txBody>
      </p:sp>
    </p:spTree>
    <p:extLst>
      <p:ext uri="{BB962C8B-B14F-4D97-AF65-F5344CB8AC3E}">
        <p14:creationId xmlns:p14="http://schemas.microsoft.com/office/powerpoint/2010/main" val="271210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中山らの手法では、ヘリコプター画像から斜面崩壊検出をしています。</a:t>
            </a:r>
            <a:endParaRPr kumimoji="1" lang="en-US" altLang="ja-JP" dirty="0"/>
          </a:p>
          <a:p>
            <a:endParaRPr kumimoji="1" lang="en-US" altLang="ja-JP" dirty="0"/>
          </a:p>
          <a:p>
            <a:r>
              <a:rPr kumimoji="1" lang="ja-JP" altLang="en-US" dirty="0"/>
              <a:t>この手法はヘリコプターを用いているため雲の下から撮影が可能であり、解像度が高いことを活かしテクスチャ特徴を用いて道路等の誤検出を除去できるという利点があります。</a:t>
            </a:r>
            <a:endParaRPr kumimoji="1" lang="en-US" altLang="ja-JP" dirty="0"/>
          </a:p>
          <a:p>
            <a:endParaRPr kumimoji="1" lang="en-US" altLang="ja-JP" dirty="0"/>
          </a:p>
          <a:p>
            <a:r>
              <a:rPr kumimoji="1" lang="ja-JP" altLang="en-US" dirty="0"/>
              <a:t>しかし、</a:t>
            </a:r>
            <a:r>
              <a:rPr kumimoji="1" lang="en-US" altLang="ja-JP" dirty="0"/>
              <a:t>DEM</a:t>
            </a:r>
            <a:r>
              <a:rPr kumimoji="1" lang="ja-JP" altLang="en-US" dirty="0"/>
              <a:t>との位置合わせの際にずれが生じ、精度低下につながるという問題があります。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5</a:t>
            </a:fld>
            <a:endParaRPr kumimoji="1" lang="ja-JP" altLang="en-US"/>
          </a:p>
        </p:txBody>
      </p:sp>
    </p:spTree>
    <p:extLst>
      <p:ext uri="{BB962C8B-B14F-4D97-AF65-F5344CB8AC3E}">
        <p14:creationId xmlns:p14="http://schemas.microsoft.com/office/powerpoint/2010/main" val="911934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50</a:t>
            </a:fld>
            <a:endParaRPr kumimoji="1" lang="ja-JP" altLang="en-US"/>
          </a:p>
        </p:txBody>
      </p:sp>
    </p:spTree>
    <p:extLst>
      <p:ext uri="{BB962C8B-B14F-4D97-AF65-F5344CB8AC3E}">
        <p14:creationId xmlns:p14="http://schemas.microsoft.com/office/powerpoint/2010/main" val="23466243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A070D775-2C26-4089-88E2-16605767A114}"/>
              </a:ext>
            </a:extLst>
          </p:cNvPr>
          <p:cNvSpPr>
            <a:spLocks noGrp="1"/>
          </p:cNvSpPr>
          <p:nvPr>
            <p:ph type="body" idx="1"/>
          </p:nvPr>
        </p:nvSpPr>
        <p:spPr/>
        <p:txBody>
          <a:bodyPr/>
          <a:lstStyle/>
          <a:p>
            <a:r>
              <a:rPr kumimoji="1" lang="ja-JP" altLang="en-US" dirty="0"/>
              <a:t>参考資料・画像引用</a:t>
            </a:r>
          </a:p>
        </p:txBody>
      </p:sp>
    </p:spTree>
    <p:extLst>
      <p:ext uri="{BB962C8B-B14F-4D97-AF65-F5344CB8AC3E}">
        <p14:creationId xmlns:p14="http://schemas.microsoft.com/office/powerpoint/2010/main" val="3266147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雨宮らの手法では、ヘリコプター画像から浸水領域を検出しています。</a:t>
            </a:r>
            <a:endParaRPr kumimoji="1" lang="en-US" altLang="ja-JP" dirty="0"/>
          </a:p>
          <a:p>
            <a:endParaRPr kumimoji="1" lang="en-US" altLang="ja-JP" dirty="0"/>
          </a:p>
          <a:p>
            <a:r>
              <a:rPr kumimoji="1" lang="ja-JP" altLang="en-US" dirty="0"/>
              <a:t>この手法は地図データと形状特徴にて建物を除去できるという利点があります。</a:t>
            </a:r>
            <a:endParaRPr kumimoji="1" lang="en-US" altLang="ja-JP" dirty="0"/>
          </a:p>
          <a:p>
            <a:endParaRPr kumimoji="1" lang="en-US" altLang="ja-JP" dirty="0"/>
          </a:p>
          <a:p>
            <a:r>
              <a:rPr kumimoji="1" lang="ja-JP" altLang="en-US" dirty="0"/>
              <a:t>しかし、都市部での検出を想定しており山間部では建物が十分に除去できないという問題があります。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6</a:t>
            </a:fld>
            <a:endParaRPr kumimoji="1" lang="ja-JP" altLang="en-US"/>
          </a:p>
        </p:txBody>
      </p:sp>
    </p:spTree>
    <p:extLst>
      <p:ext uri="{BB962C8B-B14F-4D97-AF65-F5344CB8AC3E}">
        <p14:creationId xmlns:p14="http://schemas.microsoft.com/office/powerpoint/2010/main" val="3201283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以上の背景と先行研究を踏まえ、本研究では災害時の観測で衛星やヘリコプターの代わりとしてドローンを活用し、有効性を示すことを目的とします。</a:t>
            </a:r>
            <a:endParaRPr kumimoji="1" lang="en-US" altLang="ja-JP" dirty="0"/>
          </a:p>
          <a:p>
            <a:r>
              <a:rPr kumimoji="1" lang="ja-JP" altLang="en-US" dirty="0"/>
              <a:t>また、従来手法と同等の精度で災害領域を検出することを目指します。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7</a:t>
            </a:fld>
            <a:endParaRPr kumimoji="1" lang="ja-JP" altLang="en-US"/>
          </a:p>
        </p:txBody>
      </p:sp>
    </p:spTree>
    <p:extLst>
      <p:ext uri="{BB962C8B-B14F-4D97-AF65-F5344CB8AC3E}">
        <p14:creationId xmlns:p14="http://schemas.microsoft.com/office/powerpoint/2010/main" val="264295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gn="l">
              <a:lnSpc>
                <a:spcPct val="94000"/>
              </a:lnSpc>
              <a:spcBef>
                <a:spcPts val="1001"/>
              </a:spcBef>
              <a:spcAft>
                <a:spcPts val="201"/>
              </a:spcAft>
              <a:buClr>
                <a:srgbClr val="000000"/>
              </a:buClr>
              <a:buNone/>
            </a:pPr>
            <a:r>
              <a:rPr lang="ja-JP" altLang="en-US" sz="1200" spc="-1" dirty="0">
                <a:latin typeface="Arial"/>
              </a:rPr>
              <a:t>次に、提案手法の概要図を示します。</a:t>
            </a:r>
            <a:endParaRPr lang="en-US" altLang="ja-JP" sz="1200" spc="-1" dirty="0">
              <a:latin typeface="Arial"/>
            </a:endParaRPr>
          </a:p>
          <a:p>
            <a:pPr marL="0" indent="0" algn="l">
              <a:lnSpc>
                <a:spcPct val="94000"/>
              </a:lnSpc>
              <a:spcBef>
                <a:spcPts val="1001"/>
              </a:spcBef>
              <a:spcAft>
                <a:spcPts val="201"/>
              </a:spcAft>
              <a:buClr>
                <a:srgbClr val="000000"/>
              </a:buClr>
              <a:buNone/>
            </a:pPr>
            <a:endParaRPr lang="en-US" altLang="ja-JP" sz="1200" spc="-1" dirty="0">
              <a:latin typeface="Arial"/>
            </a:endParaRPr>
          </a:p>
          <a:p>
            <a:pPr marL="0" indent="0" algn="l">
              <a:lnSpc>
                <a:spcPct val="94000"/>
              </a:lnSpc>
              <a:spcBef>
                <a:spcPts val="1001"/>
              </a:spcBef>
              <a:spcAft>
                <a:spcPts val="201"/>
              </a:spcAft>
              <a:buClr>
                <a:srgbClr val="000000"/>
              </a:buClr>
              <a:buNone/>
            </a:pPr>
            <a:r>
              <a:rPr lang="ja-JP" altLang="en-US" sz="1200" spc="-1" dirty="0">
                <a:latin typeface="Arial"/>
              </a:rPr>
              <a:t>本研究ではまずドローン映像からフレーム画像を切り出し、前処理を行います。</a:t>
            </a:r>
            <a:endParaRPr lang="en-US" altLang="ja-JP" sz="1200" spc="-1" dirty="0">
              <a:latin typeface="Arial"/>
            </a:endParaRPr>
          </a:p>
          <a:p>
            <a:pPr marL="0" indent="0" algn="l">
              <a:lnSpc>
                <a:spcPct val="94000"/>
              </a:lnSpc>
              <a:spcBef>
                <a:spcPts val="1001"/>
              </a:spcBef>
              <a:spcAft>
                <a:spcPts val="201"/>
              </a:spcAft>
              <a:buClr>
                <a:srgbClr val="000000"/>
              </a:buClr>
              <a:buNone/>
            </a:pPr>
            <a:r>
              <a:rPr lang="ja-JP" altLang="en-US" sz="1200" spc="-1" dirty="0">
                <a:latin typeface="Arial"/>
              </a:rPr>
              <a:t>次に、災害領域と不要領域を検出し、災害領域から不要領域を除去した画像を最終出力結果とします。</a:t>
            </a:r>
            <a:endParaRPr lang="en-US" altLang="ja-JP" sz="1200" spc="-1" dirty="0">
              <a:latin typeface="Arial"/>
            </a:endParaRPr>
          </a:p>
          <a:p>
            <a:pPr marL="0" indent="0" algn="l">
              <a:lnSpc>
                <a:spcPct val="94000"/>
              </a:lnSpc>
              <a:spcBef>
                <a:spcPts val="1001"/>
              </a:spcBef>
              <a:spcAft>
                <a:spcPts val="201"/>
              </a:spcAft>
              <a:buClr>
                <a:srgbClr val="000000"/>
              </a:buClr>
              <a:buNone/>
            </a:pPr>
            <a:endParaRPr lang="en-US" altLang="ja-JP" sz="1200" spc="-1" dirty="0">
              <a:latin typeface="Arial"/>
            </a:endParaRPr>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8</a:t>
            </a:fld>
            <a:endParaRPr kumimoji="1" lang="ja-JP" altLang="en-US"/>
          </a:p>
        </p:txBody>
      </p:sp>
    </p:spTree>
    <p:extLst>
      <p:ext uri="{BB962C8B-B14F-4D97-AF65-F5344CB8AC3E}">
        <p14:creationId xmlns:p14="http://schemas.microsoft.com/office/powerpoint/2010/main" val="1629401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各処理について詳しく説明します。</a:t>
            </a:r>
            <a:endParaRPr kumimoji="1" lang="en-US" altLang="ja-JP" dirty="0"/>
          </a:p>
          <a:p>
            <a:endParaRPr kumimoji="1" lang="en-US" altLang="ja-JP" dirty="0"/>
          </a:p>
          <a:p>
            <a:r>
              <a:rPr kumimoji="1" lang="ja-JP" altLang="en-US" dirty="0"/>
              <a:t>まず、豪雨災害後のドローン映像からフレーム画像を切り取ります。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D3FE61C-241B-4122-B0D7-45E35A776713}" type="slidenum">
              <a:rPr kumimoji="1" lang="ja-JP" altLang="en-US" smtClean="0"/>
              <a:t>9</a:t>
            </a:fld>
            <a:endParaRPr kumimoji="1" lang="ja-JP" altLang="en-US"/>
          </a:p>
        </p:txBody>
      </p:sp>
    </p:spTree>
    <p:extLst>
      <p:ext uri="{BB962C8B-B14F-4D97-AF65-F5344CB8AC3E}">
        <p14:creationId xmlns:p14="http://schemas.microsoft.com/office/powerpoint/2010/main" val="904349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grpSp>
        <p:nvGrpSpPr>
          <p:cNvPr id="15" name="Group 13">
            <a:extLst>
              <a:ext uri="{FF2B5EF4-FFF2-40B4-BE49-F238E27FC236}">
                <a16:creationId xmlns:a16="http://schemas.microsoft.com/office/drawing/2014/main" id="{CD6BADE2-0E11-4B6A-A289-F78C6B867836}"/>
              </a:ext>
            </a:extLst>
          </p:cNvPr>
          <p:cNvGrpSpPr/>
          <p:nvPr userDrawn="1"/>
        </p:nvGrpSpPr>
        <p:grpSpPr>
          <a:xfrm>
            <a:off x="-1588" y="0"/>
            <a:ext cx="12193588" cy="6861555"/>
            <a:chOff x="-1588" y="0"/>
            <a:chExt cx="12193588" cy="6861555"/>
          </a:xfrm>
        </p:grpSpPr>
        <p:sp>
          <p:nvSpPr>
            <p:cNvPr id="16" name="Rectangle 8">
              <a:extLst>
                <a:ext uri="{FF2B5EF4-FFF2-40B4-BE49-F238E27FC236}">
                  <a16:creationId xmlns:a16="http://schemas.microsoft.com/office/drawing/2014/main" id="{EF9CF66C-71A6-43BB-A99F-B9F8534E57CC}"/>
                </a:ext>
              </a:extLst>
            </p:cNvPr>
            <p:cNvSpPr/>
            <p:nvPr/>
          </p:nvSpPr>
          <p:spPr>
            <a:xfrm>
              <a:off x="0" y="0"/>
              <a:ext cx="12192000" cy="6858000"/>
            </a:xfrm>
            <a:prstGeom prst="rect">
              <a:avLst/>
            </a:prstGeom>
            <a:blipFill>
              <a:blip r:embed="rId2">
                <a:duotone>
                  <a:srgbClr val="455F51">
                    <a:shade val="69000"/>
                    <a:hueMod val="108000"/>
                    <a:satMod val="164000"/>
                    <a:lumMod val="74000"/>
                  </a:srgbClr>
                  <a:srgbClr val="455F51">
                    <a:tint val="96000"/>
                    <a:hueMod val="88000"/>
                    <a:satMod val="140000"/>
                    <a:lumMod val="132000"/>
                  </a:srgbClr>
                </a:duotone>
              </a:blip>
              <a:stretch>
                <a:fillRect/>
              </a:stretch>
            </a:blipFill>
            <a:ln w="19050" cap="rnd" cmpd="sng" algn="ctr">
              <a:noFill/>
              <a:prstDash val="solid"/>
            </a:ln>
            <a:effectLst/>
          </p:spPr>
        </p:sp>
        <p:sp>
          <p:nvSpPr>
            <p:cNvPr id="17" name="Oval 10">
              <a:extLst>
                <a:ext uri="{FF2B5EF4-FFF2-40B4-BE49-F238E27FC236}">
                  <a16:creationId xmlns:a16="http://schemas.microsoft.com/office/drawing/2014/main" id="{FF5CF339-8F69-4458-8E14-0D42D6897BF6}"/>
                </a:ext>
              </a:extLst>
            </p:cNvPr>
            <p:cNvSpPr/>
            <p:nvPr/>
          </p:nvSpPr>
          <p:spPr>
            <a:xfrm>
              <a:off x="8761412" y="1828800"/>
              <a:ext cx="2819400" cy="2819400"/>
            </a:xfrm>
            <a:prstGeom prst="ellipse">
              <a:avLst/>
            </a:prstGeom>
            <a:gradFill flip="none" rotWithShape="1">
              <a:gsLst>
                <a:gs pos="0">
                  <a:srgbClr val="4AB5C4">
                    <a:alpha val="7000"/>
                  </a:srgbClr>
                </a:gs>
                <a:gs pos="69000">
                  <a:srgbClr val="4AB5C4">
                    <a:alpha val="0"/>
                  </a:srgbClr>
                </a:gs>
                <a:gs pos="36000">
                  <a:srgbClr val="4AB5C4">
                    <a:alpha val="6000"/>
                  </a:srgbClr>
                </a:gs>
              </a:gsLst>
              <a:path path="circle">
                <a:fillToRect l="50000" t="50000" r="50000" b="50000"/>
              </a:path>
              <a:tileRect/>
            </a:gradFill>
            <a:ln w="9525" cap="rnd" cmpd="sng" algn="ctr">
              <a:noFill/>
              <a:prstDash val="solid"/>
            </a:ln>
            <a:effectLst/>
          </p:spPr>
        </p:sp>
        <p:sp>
          <p:nvSpPr>
            <p:cNvPr id="18" name="Oval 11">
              <a:extLst>
                <a:ext uri="{FF2B5EF4-FFF2-40B4-BE49-F238E27FC236}">
                  <a16:creationId xmlns:a16="http://schemas.microsoft.com/office/drawing/2014/main" id="{7D50DBD5-F0B2-4C7E-B5F7-FA1767EBC079}"/>
                </a:ext>
              </a:extLst>
            </p:cNvPr>
            <p:cNvSpPr/>
            <p:nvPr/>
          </p:nvSpPr>
          <p:spPr>
            <a:xfrm>
              <a:off x="8761412" y="5870955"/>
              <a:ext cx="990600" cy="990600"/>
            </a:xfrm>
            <a:prstGeom prst="ellipse">
              <a:avLst/>
            </a:prstGeom>
            <a:gradFill flip="none" rotWithShape="1">
              <a:gsLst>
                <a:gs pos="0">
                  <a:srgbClr val="4AB5C4">
                    <a:alpha val="14000"/>
                  </a:srgbClr>
                </a:gs>
                <a:gs pos="66000">
                  <a:srgbClr val="4AB5C4">
                    <a:alpha val="0"/>
                  </a:srgbClr>
                </a:gs>
                <a:gs pos="36000">
                  <a:srgbClr val="4AB5C4">
                    <a:alpha val="7000"/>
                  </a:srgbClr>
                </a:gs>
              </a:gsLst>
              <a:path path="circle">
                <a:fillToRect l="50000" t="50000" r="50000" b="50000"/>
              </a:path>
              <a:tileRect/>
            </a:gradFill>
            <a:ln w="9525" cap="rnd" cmpd="sng" algn="ctr">
              <a:noFill/>
              <a:prstDash val="solid"/>
            </a:ln>
            <a:effectLst/>
          </p:spPr>
        </p:sp>
        <p:sp>
          <p:nvSpPr>
            <p:cNvPr id="19" name="Oval 12">
              <a:extLst>
                <a:ext uri="{FF2B5EF4-FFF2-40B4-BE49-F238E27FC236}">
                  <a16:creationId xmlns:a16="http://schemas.microsoft.com/office/drawing/2014/main" id="{6C2D1784-DB9A-463B-9F98-2485D04E4169}"/>
                </a:ext>
              </a:extLst>
            </p:cNvPr>
            <p:cNvSpPr/>
            <p:nvPr/>
          </p:nvSpPr>
          <p:spPr>
            <a:xfrm>
              <a:off x="-1588" y="2667000"/>
              <a:ext cx="4191000" cy="4191000"/>
            </a:xfrm>
            <a:prstGeom prst="ellipse">
              <a:avLst/>
            </a:prstGeom>
            <a:gradFill flip="none" rotWithShape="1">
              <a:gsLst>
                <a:gs pos="0">
                  <a:srgbClr val="4AB5C4">
                    <a:alpha val="11000"/>
                  </a:srgbClr>
                </a:gs>
                <a:gs pos="75000">
                  <a:srgbClr val="4AB5C4">
                    <a:alpha val="0"/>
                  </a:srgbClr>
                </a:gs>
                <a:gs pos="36000">
                  <a:srgbClr val="4AB5C4">
                    <a:alpha val="10000"/>
                  </a:srgbClr>
                </a:gs>
              </a:gsLst>
              <a:path path="circle">
                <a:fillToRect l="50000" t="50000" r="50000" b="50000"/>
              </a:path>
              <a:tileRect/>
            </a:gradFill>
            <a:ln w="9525" cap="rnd" cmpd="sng" algn="ctr">
              <a:noFill/>
              <a:prstDash val="solid"/>
            </a:ln>
            <a:effectLst/>
          </p:spPr>
        </p:sp>
        <p:sp>
          <p:nvSpPr>
            <p:cNvPr id="20" name="Freeform 5">
              <a:extLst>
                <a:ext uri="{FF2B5EF4-FFF2-40B4-BE49-F238E27FC236}">
                  <a16:creationId xmlns:a16="http://schemas.microsoft.com/office/drawing/2014/main" id="{E120C22A-1067-413B-B459-34ED8BB1A6C7}"/>
                </a:ext>
              </a:extLst>
            </p:cNvPr>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ysClr val="window" lastClr="FFFFFF"/>
            </a:solidFill>
            <a:ln>
              <a:noFill/>
            </a:ln>
          </p:spPr>
        </p:sp>
      </p:grpSp>
      <p:sp>
        <p:nvSpPr>
          <p:cNvPr id="2" name="タイトル 1"/>
          <p:cNvSpPr>
            <a:spLocks noGrp="1"/>
          </p:cNvSpPr>
          <p:nvPr>
            <p:ph type="ctrTitle"/>
          </p:nvPr>
        </p:nvSpPr>
        <p:spPr>
          <a:xfrm>
            <a:off x="563880" y="1225899"/>
            <a:ext cx="11064240" cy="1173261"/>
          </a:xfrm>
        </p:spPr>
        <p:txBody>
          <a:bodyPr anchor="ctr" anchorCtr="0"/>
          <a:lstStyle>
            <a:lvl1pPr algn="l">
              <a:defRPr sz="6000"/>
            </a:lvl1pPr>
          </a:lstStyle>
          <a:p>
            <a:r>
              <a:rPr kumimoji="1" lang="ja-JP" altLang="en-US" dirty="0"/>
              <a:t>マスター タイトルの書式設定</a:t>
            </a:r>
          </a:p>
        </p:txBody>
      </p:sp>
      <p:sp>
        <p:nvSpPr>
          <p:cNvPr id="3" name="サブタイトル 2"/>
          <p:cNvSpPr>
            <a:spLocks noGrp="1"/>
          </p:cNvSpPr>
          <p:nvPr>
            <p:ph type="subTitle" idx="1"/>
          </p:nvPr>
        </p:nvSpPr>
        <p:spPr>
          <a:xfrm>
            <a:off x="563880" y="2399160"/>
            <a:ext cx="11064240" cy="1048895"/>
          </a:xfr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
        <p:nvSpPr>
          <p:cNvPr id="22" name="Rectangle 7">
            <a:extLst>
              <a:ext uri="{FF2B5EF4-FFF2-40B4-BE49-F238E27FC236}">
                <a16:creationId xmlns:a16="http://schemas.microsoft.com/office/drawing/2014/main" id="{04C9BFB6-0922-4211-971B-1F8EFA689202}"/>
              </a:ext>
            </a:extLst>
          </p:cNvPr>
          <p:cNvSpPr/>
          <p:nvPr userDrawn="1"/>
        </p:nvSpPr>
        <p:spPr>
          <a:xfrm>
            <a:off x="10437812" y="0"/>
            <a:ext cx="685800" cy="1143000"/>
          </a:xfrm>
          <a:prstGeom prst="rect">
            <a:avLst/>
          </a:prstGeom>
          <a:solidFill>
            <a:srgbClr val="549E39"/>
          </a:solidFill>
          <a:ln w="9525" cap="rnd" cmpd="sng" algn="ctr">
            <a:noFill/>
            <a:prstDash val="solid"/>
          </a:ln>
          <a:effectLst>
            <a:outerShdw blurRad="38100" dist="25400" dir="5400000" rotWithShape="0">
              <a:srgbClr val="000000">
                <a:alpha val="45000"/>
              </a:srgbClr>
            </a:outerShdw>
          </a:effectLst>
        </p:spPr>
      </p:sp>
      <p:sp>
        <p:nvSpPr>
          <p:cNvPr id="4" name="日付プレースホルダー 3"/>
          <p:cNvSpPr>
            <a:spLocks noGrp="1"/>
          </p:cNvSpPr>
          <p:nvPr>
            <p:ph type="dt" sz="half" idx="10"/>
          </p:nvPr>
        </p:nvSpPr>
        <p:spPr>
          <a:xfrm>
            <a:off x="8608294" y="6356350"/>
            <a:ext cx="2743200" cy="365125"/>
          </a:xfrm>
          <a:prstGeom prst="rect">
            <a:avLst/>
          </a:prstGeom>
        </p:spPr>
        <p:txBody>
          <a:bodyPr/>
          <a:lstStyle>
            <a:lvl1pPr>
              <a:defRPr sz="1400" b="0">
                <a:solidFill>
                  <a:srgbClr val="549E39"/>
                </a:solidFill>
              </a:defRPr>
            </a:lvl1pPr>
          </a:lstStyle>
          <a:p>
            <a:fld id="{AEE197F3-761F-4AA9-B60B-7A0D1A8BE953}" type="datetime1">
              <a:rPr lang="ja-JP" altLang="en-US" smtClean="0"/>
              <a:pPr/>
              <a:t>2021/2/6</a:t>
            </a:fld>
            <a:endParaRPr lang="ja-JP" altLang="en-US"/>
          </a:p>
        </p:txBody>
      </p:sp>
      <p:sp>
        <p:nvSpPr>
          <p:cNvPr id="5" name="フッター プレースホルダー 4"/>
          <p:cNvSpPr>
            <a:spLocks noGrp="1"/>
          </p:cNvSpPr>
          <p:nvPr>
            <p:ph type="ftr" sz="quarter" idx="11"/>
          </p:nvPr>
        </p:nvSpPr>
        <p:spPr/>
        <p:txBody>
          <a:bodyPr/>
          <a:lstStyle>
            <a:lvl1pPr>
              <a:defRPr sz="1400" b="0">
                <a:solidFill>
                  <a:srgbClr val="549E39"/>
                </a:solidFill>
              </a:defRPr>
            </a:lvl1pPr>
          </a:lstStyle>
          <a:p>
            <a:endParaRPr lang="ja-JP" altLang="en-US" dirty="0">
              <a:solidFill>
                <a:srgbClr val="549E39"/>
              </a:solidFill>
            </a:endParaRPr>
          </a:p>
        </p:txBody>
      </p:sp>
      <p:sp>
        <p:nvSpPr>
          <p:cNvPr id="8" name="テキスト プレースホルダー 2"/>
          <p:cNvSpPr>
            <a:spLocks noGrp="1"/>
          </p:cNvSpPr>
          <p:nvPr>
            <p:ph type="body" idx="13"/>
          </p:nvPr>
        </p:nvSpPr>
        <p:spPr>
          <a:xfrm>
            <a:off x="563880" y="3908809"/>
            <a:ext cx="11064240" cy="1477107"/>
          </a:xfrm>
        </p:spPr>
        <p:txBody>
          <a:bodyPr>
            <a:normAutofit/>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a:t>マスター テキストの書式設定</a:t>
            </a:r>
          </a:p>
        </p:txBody>
      </p:sp>
      <p:sp>
        <p:nvSpPr>
          <p:cNvPr id="23" name="スライド番号プレースホルダー 5">
            <a:extLst>
              <a:ext uri="{FF2B5EF4-FFF2-40B4-BE49-F238E27FC236}">
                <a16:creationId xmlns:a16="http://schemas.microsoft.com/office/drawing/2014/main" id="{720747B3-325E-46BF-A4D0-1F0294A649F2}"/>
              </a:ext>
            </a:extLst>
          </p:cNvPr>
          <p:cNvSpPr>
            <a:spLocks noGrp="1"/>
          </p:cNvSpPr>
          <p:nvPr>
            <p:ph type="sldNum" sz="quarter" idx="4"/>
          </p:nvPr>
        </p:nvSpPr>
        <p:spPr>
          <a:xfrm flipH="1">
            <a:off x="10437812" y="587726"/>
            <a:ext cx="685800" cy="276825"/>
          </a:xfrm>
          <a:prstGeom prst="rect">
            <a:avLst/>
          </a:prstGeom>
        </p:spPr>
        <p:txBody>
          <a:bodyPr vert="horz" lIns="91440" tIns="45720" rIns="91440" bIns="45720" rtlCol="0" anchor="ctr"/>
          <a:lstStyle>
            <a:lvl1pPr algn="ctr">
              <a:defRPr sz="2400">
                <a:solidFill>
                  <a:schemeClr val="bg1"/>
                </a:solidFill>
                <a:latin typeface="游ゴシック Medium" panose="020B0500000000000000" pitchFamily="50" charset="-128"/>
                <a:ea typeface="游ゴシック Medium" panose="020B0500000000000000" pitchFamily="50" charset="-128"/>
              </a:defRPr>
            </a:lvl1pPr>
          </a:lstStyle>
          <a:p>
            <a:pPr algn="ctr"/>
            <a:fld id="{761C07DB-4253-4F3B-B907-E12F739F66DD}" type="slidenum">
              <a:rPr lang="ja-JP" altLang="en-US" smtClean="0"/>
              <a:pPr/>
              <a:t>‹#›</a:t>
            </a:fld>
            <a:endParaRPr lang="ja-JP" altLang="en-US" dirty="0"/>
          </a:p>
        </p:txBody>
      </p:sp>
    </p:spTree>
    <p:extLst>
      <p:ext uri="{BB962C8B-B14F-4D97-AF65-F5344CB8AC3E}">
        <p14:creationId xmlns:p14="http://schemas.microsoft.com/office/powerpoint/2010/main" val="1364978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gn="ctr">
              <a:defRPr/>
            </a:lvl1p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lvl1pPr marL="361950" indent="-361950">
              <a:defRPr/>
            </a:lvl1pPr>
            <a:lvl2pPr marL="809625" indent="-352425">
              <a:defRPr/>
            </a:lvl2pPr>
            <a:lvl3pPr marL="1257300" indent="-342900">
              <a:defRPr/>
            </a:lvl3pPr>
            <a:lvl4pPr marL="1704975" indent="-333375">
              <a:defRPr/>
            </a:lvl4pPr>
            <a:lvl5pPr marL="2152650" indent="-32385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a:xfrm>
            <a:off x="8608294" y="6356350"/>
            <a:ext cx="2743200" cy="365125"/>
          </a:xfrm>
          <a:prstGeom prst="rect">
            <a:avLst/>
          </a:prstGeom>
        </p:spPr>
        <p:txBody>
          <a:bodyPr/>
          <a:lstStyle/>
          <a:p>
            <a:fld id="{0A020031-23AD-4762-B3F2-3E20A46BDCDB}" type="datetime1">
              <a:rPr kumimoji="1" lang="ja-JP" altLang="en-US" smtClean="0"/>
              <a:t>2021/2/6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flipH="1">
            <a:off x="10437812" y="587726"/>
            <a:ext cx="685800" cy="276825"/>
          </a:xfrm>
          <a:prstGeom prst="rect">
            <a:avLst/>
          </a:prstGeom>
        </p:spPr>
        <p:txBody>
          <a:bodyPr/>
          <a:lstStyle/>
          <a:p>
            <a:fld id="{761C07DB-4253-4F3B-B907-E12F739F66DD}" type="slidenum">
              <a:rPr kumimoji="1" lang="ja-JP" altLang="en-US" smtClean="0"/>
              <a:t>‹#›</a:t>
            </a:fld>
            <a:endParaRPr kumimoji="1" lang="ja-JP" altLang="en-US"/>
          </a:p>
        </p:txBody>
      </p:sp>
    </p:spTree>
    <p:extLst>
      <p:ext uri="{BB962C8B-B14F-4D97-AF65-F5344CB8AC3E}">
        <p14:creationId xmlns:p14="http://schemas.microsoft.com/office/powerpoint/2010/main" val="133928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レベル箇条書きなし">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gn="ctr">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a:xfrm>
            <a:off x="8608294" y="6356350"/>
            <a:ext cx="2743200" cy="365125"/>
          </a:xfrm>
          <a:prstGeom prst="rect">
            <a:avLst/>
          </a:prstGeom>
        </p:spPr>
        <p:txBody>
          <a:bodyPr/>
          <a:lstStyle/>
          <a:p>
            <a:fld id="{435BA1C0-8021-4478-9A71-7D24E2C8BF21}" type="datetime1">
              <a:rPr lang="ja-JP" altLang="en-US" smtClean="0"/>
              <a:pPr/>
              <a:t>2021/2/6</a:t>
            </a:fld>
            <a:endParaRPr lang="ja-JP" altLang="en-US"/>
          </a:p>
        </p:txBody>
      </p:sp>
      <p:sp>
        <p:nvSpPr>
          <p:cNvPr id="4" name="フッター プレースホルダー 3"/>
          <p:cNvSpPr>
            <a:spLocks noGrp="1"/>
          </p:cNvSpPr>
          <p:nvPr>
            <p:ph type="ftr" sz="quarter" idx="11"/>
          </p:nvPr>
        </p:nvSpPr>
        <p:spPr/>
        <p:txBody>
          <a:bodyPr/>
          <a:lstStyle/>
          <a:p>
            <a:endParaRPr lang="ja-JP" altLang="en-US"/>
          </a:p>
        </p:txBody>
      </p:sp>
      <p:sp>
        <p:nvSpPr>
          <p:cNvPr id="5" name="スライド番号プレースホルダー 4"/>
          <p:cNvSpPr>
            <a:spLocks noGrp="1"/>
          </p:cNvSpPr>
          <p:nvPr>
            <p:ph type="sldNum" sz="quarter" idx="12"/>
          </p:nvPr>
        </p:nvSpPr>
        <p:spPr>
          <a:xfrm flipH="1">
            <a:off x="10437812" y="587726"/>
            <a:ext cx="685800" cy="276825"/>
          </a:xfrm>
          <a:prstGeom prst="rect">
            <a:avLst/>
          </a:prstGeom>
        </p:spPr>
        <p:txBody>
          <a:bodyPr/>
          <a:lstStyle/>
          <a:p>
            <a:fld id="{761C07DB-4253-4F3B-B907-E12F739F66DD}" type="slidenum">
              <a:rPr lang="ja-JP" altLang="en-US" smtClean="0"/>
              <a:pPr/>
              <a:t>‹#›</a:t>
            </a:fld>
            <a:endParaRPr lang="ja-JP" altLang="en-US"/>
          </a:p>
        </p:txBody>
      </p:sp>
      <p:sp>
        <p:nvSpPr>
          <p:cNvPr id="8" name="コンテンツ プレースホルダー 2"/>
          <p:cNvSpPr>
            <a:spLocks noGrp="1"/>
          </p:cNvSpPr>
          <p:nvPr>
            <p:ph idx="1"/>
          </p:nvPr>
        </p:nvSpPr>
        <p:spPr>
          <a:xfrm>
            <a:off x="838200" y="1510688"/>
            <a:ext cx="10515600" cy="4666275"/>
          </a:xfrm>
        </p:spPr>
        <p:txBody>
          <a:bodyPr/>
          <a:lstStyle>
            <a:lvl1pPr marL="361950" indent="-361950">
              <a:defRPr b="1">
                <a:solidFill>
                  <a:srgbClr val="549E39"/>
                </a:solidFill>
                <a:latin typeface="游ゴシック" panose="020B0400000000000000" pitchFamily="50" charset="-128"/>
                <a:ea typeface="游ゴシック" panose="020B0400000000000000" pitchFamily="50" charset="-128"/>
              </a:defRPr>
            </a:lvl1pPr>
            <a:lvl2pPr marL="444500" indent="-352425">
              <a:buFont typeface="Wingdings" panose="05000000000000000000" pitchFamily="2" charset="2"/>
              <a:buChar char="u"/>
              <a:tabLst/>
              <a:defRPr/>
            </a:lvl2pPr>
            <a:lvl3pPr marL="714375" indent="-342900">
              <a:defRPr/>
            </a:lvl3pPr>
            <a:lvl4pPr marL="1071563" indent="-333375">
              <a:defRPr/>
            </a:lvl4pPr>
            <a:lvl5pPr marL="1438275" indent="-32385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022143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a:t>マスター テキストの書式設定</a:t>
            </a:r>
          </a:p>
        </p:txBody>
      </p:sp>
      <p:sp>
        <p:nvSpPr>
          <p:cNvPr id="4" name="日付プレースホルダー 3"/>
          <p:cNvSpPr>
            <a:spLocks noGrp="1"/>
          </p:cNvSpPr>
          <p:nvPr>
            <p:ph type="dt" sz="half" idx="10"/>
          </p:nvPr>
        </p:nvSpPr>
        <p:spPr>
          <a:xfrm>
            <a:off x="8608294" y="6356350"/>
            <a:ext cx="2743200" cy="365125"/>
          </a:xfrm>
          <a:prstGeom prst="rect">
            <a:avLst/>
          </a:prstGeom>
        </p:spPr>
        <p:txBody>
          <a:bodyPr/>
          <a:lstStyle/>
          <a:p>
            <a:fld id="{9C1BFDDF-F935-49B6-A338-B2ACF4DEB099}" type="datetime1">
              <a:rPr kumimoji="1" lang="ja-JP" altLang="en-US" smtClean="0"/>
              <a:t>2021/2/6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flipH="1">
            <a:off x="10437812" y="587726"/>
            <a:ext cx="685800" cy="276825"/>
          </a:xfrm>
          <a:prstGeom prst="rect">
            <a:avLst/>
          </a:prstGeom>
        </p:spPr>
        <p:txBody>
          <a:bodyPr/>
          <a:lstStyle/>
          <a:p>
            <a:fld id="{761C07DB-4253-4F3B-B907-E12F739F66DD}" type="slidenum">
              <a:rPr kumimoji="1" lang="ja-JP" altLang="en-US" smtClean="0"/>
              <a:t>‹#›</a:t>
            </a:fld>
            <a:endParaRPr kumimoji="1" lang="ja-JP" altLang="en-US"/>
          </a:p>
        </p:txBody>
      </p:sp>
    </p:spTree>
    <p:extLst>
      <p:ext uri="{BB962C8B-B14F-4D97-AF65-F5344CB8AC3E}">
        <p14:creationId xmlns:p14="http://schemas.microsoft.com/office/powerpoint/2010/main" val="2319308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4" name="コンテンツ プレースホルダー 3"/>
          <p:cNvSpPr>
            <a:spLocks noGrp="1"/>
          </p:cNvSpPr>
          <p:nvPr>
            <p:ph sz="half" idx="2"/>
          </p:nvPr>
        </p:nvSpPr>
        <p:spPr>
          <a:xfrm>
            <a:off x="6172200" y="1510688"/>
            <a:ext cx="5181600" cy="4666275"/>
          </a:xfrm>
        </p:spPr>
        <p:txBody>
          <a:bodyPr/>
          <a:lstStyle>
            <a:lvl1pPr marL="361950" indent="-361950">
              <a:defRPr/>
            </a:lvl1pPr>
            <a:lvl2pPr marL="712788" indent="-350838">
              <a:defRPr/>
            </a:lvl2pPr>
            <a:lvl3pPr marL="1074738" indent="-341313">
              <a:defRPr/>
            </a:lvl3pPr>
            <a:lvl4pPr marL="1436688" indent="-361950">
              <a:defRPr/>
            </a:lvl4pPr>
            <a:lvl5pPr marL="1798638" indent="-36195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3" name="コンテンツ プレースホルダー 2"/>
          <p:cNvSpPr>
            <a:spLocks noGrp="1"/>
          </p:cNvSpPr>
          <p:nvPr>
            <p:ph sz="half" idx="1"/>
          </p:nvPr>
        </p:nvSpPr>
        <p:spPr>
          <a:xfrm>
            <a:off x="838200" y="1510688"/>
            <a:ext cx="5181600" cy="4666275"/>
          </a:xfrm>
        </p:spPr>
        <p:txBody>
          <a:bodyPr/>
          <a:lstStyle>
            <a:lvl1pPr marL="361950" indent="-361950">
              <a:defRPr/>
            </a:lvl1pPr>
            <a:lvl2pPr marL="712788" indent="-346075">
              <a:defRPr/>
            </a:lvl2pPr>
            <a:lvl3pPr marL="1074738" indent="-341313">
              <a:tabLst/>
              <a:defRPr/>
            </a:lvl3pPr>
            <a:lvl4pPr marL="1436688" indent="-361950">
              <a:defRPr/>
            </a:lvl4pPr>
            <a:lvl5pPr marL="1798638" indent="-36195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 name="タイトル 1"/>
          <p:cNvSpPr>
            <a:spLocks noGrp="1"/>
          </p:cNvSpPr>
          <p:nvPr>
            <p:ph type="title"/>
          </p:nvPr>
        </p:nvSpPr>
        <p:spPr/>
        <p:txBody>
          <a:bodyPr/>
          <a:lstStyle>
            <a:lvl1pPr algn="ctr">
              <a:defRPr/>
            </a:lvl1pPr>
          </a:lstStyle>
          <a:p>
            <a:r>
              <a:rPr kumimoji="1" lang="ja-JP" altLang="en-US" dirty="0"/>
              <a:t>マスター タイトルの書式設定</a:t>
            </a:r>
          </a:p>
        </p:txBody>
      </p:sp>
      <p:sp>
        <p:nvSpPr>
          <p:cNvPr id="5" name="日付プレースホルダー 4"/>
          <p:cNvSpPr>
            <a:spLocks noGrp="1"/>
          </p:cNvSpPr>
          <p:nvPr>
            <p:ph type="dt" sz="half" idx="10"/>
          </p:nvPr>
        </p:nvSpPr>
        <p:spPr>
          <a:xfrm>
            <a:off x="8608294" y="6356350"/>
            <a:ext cx="2743200" cy="365125"/>
          </a:xfrm>
          <a:prstGeom prst="rect">
            <a:avLst/>
          </a:prstGeom>
        </p:spPr>
        <p:txBody>
          <a:bodyPr/>
          <a:lstStyle/>
          <a:p>
            <a:fld id="{583DEC3B-08B8-40DF-B1B5-FF07AACD5D07}" type="datetime1">
              <a:rPr kumimoji="1" lang="ja-JP" altLang="en-US" smtClean="0"/>
              <a:t>2021/2/6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a:xfrm flipH="1">
            <a:off x="10437812" y="587726"/>
            <a:ext cx="685800" cy="276825"/>
          </a:xfrm>
          <a:prstGeom prst="rect">
            <a:avLst/>
          </a:prstGeom>
        </p:spPr>
        <p:txBody>
          <a:bodyPr/>
          <a:lstStyle/>
          <a:p>
            <a:fld id="{761C07DB-4253-4F3B-B907-E12F739F66DD}" type="slidenum">
              <a:rPr kumimoji="1" lang="ja-JP" altLang="en-US" smtClean="0"/>
              <a:t>‹#›</a:t>
            </a:fld>
            <a:endParaRPr kumimoji="1" lang="ja-JP" altLang="en-US"/>
          </a:p>
        </p:txBody>
      </p:sp>
    </p:spTree>
    <p:extLst>
      <p:ext uri="{BB962C8B-B14F-4D97-AF65-F5344CB8AC3E}">
        <p14:creationId xmlns:p14="http://schemas.microsoft.com/office/powerpoint/2010/main" val="2200566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gn="ctr">
              <a:defRPr/>
            </a:lvl1pPr>
          </a:lstStyle>
          <a:p>
            <a:r>
              <a:rPr kumimoji="1" lang="ja-JP" altLang="en-US" dirty="0"/>
              <a:t>マスター タイトルの書式設定</a:t>
            </a:r>
          </a:p>
        </p:txBody>
      </p:sp>
      <p:sp>
        <p:nvSpPr>
          <p:cNvPr id="3" name="日付プレースホルダー 2"/>
          <p:cNvSpPr>
            <a:spLocks noGrp="1"/>
          </p:cNvSpPr>
          <p:nvPr>
            <p:ph type="dt" sz="half" idx="10"/>
          </p:nvPr>
        </p:nvSpPr>
        <p:spPr>
          <a:xfrm>
            <a:off x="8608294" y="6356350"/>
            <a:ext cx="2743200" cy="365125"/>
          </a:xfrm>
          <a:prstGeom prst="rect">
            <a:avLst/>
          </a:prstGeom>
        </p:spPr>
        <p:txBody>
          <a:bodyPr/>
          <a:lstStyle/>
          <a:p>
            <a:fld id="{D6F81FC7-D509-4895-95DE-8961E3690A94}" type="datetime1">
              <a:rPr kumimoji="1" lang="ja-JP" altLang="en-US" smtClean="0"/>
              <a:t>2021/2/6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a:xfrm flipH="1">
            <a:off x="10437812" y="587726"/>
            <a:ext cx="685800" cy="276825"/>
          </a:xfrm>
          <a:prstGeom prst="rect">
            <a:avLst/>
          </a:prstGeom>
        </p:spPr>
        <p:txBody>
          <a:bodyPr/>
          <a:lstStyle/>
          <a:p>
            <a:fld id="{761C07DB-4253-4F3B-B907-E12F739F66DD}" type="slidenum">
              <a:rPr kumimoji="1" lang="ja-JP" altLang="en-US" smtClean="0"/>
              <a:t>‹#›</a:t>
            </a:fld>
            <a:endParaRPr kumimoji="1" lang="ja-JP" altLang="en-US"/>
          </a:p>
        </p:txBody>
      </p:sp>
    </p:spTree>
    <p:extLst>
      <p:ext uri="{BB962C8B-B14F-4D97-AF65-F5344CB8AC3E}">
        <p14:creationId xmlns:p14="http://schemas.microsoft.com/office/powerpoint/2010/main" val="2036093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68D0C06-54E3-4402-8DD2-0FEE02C36A51}"/>
              </a:ext>
            </a:extLst>
          </p:cNvPr>
          <p:cNvSpPr/>
          <p:nvPr userDrawn="1"/>
        </p:nvSpPr>
        <p:spPr>
          <a:xfrm>
            <a:off x="310896" y="0"/>
            <a:ext cx="11570208" cy="254203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日付プレースホルダー 1"/>
          <p:cNvSpPr>
            <a:spLocks noGrp="1"/>
          </p:cNvSpPr>
          <p:nvPr>
            <p:ph type="dt" sz="half" idx="10"/>
          </p:nvPr>
        </p:nvSpPr>
        <p:spPr>
          <a:xfrm>
            <a:off x="8608294" y="6356350"/>
            <a:ext cx="2743200" cy="365125"/>
          </a:xfrm>
          <a:prstGeom prst="rect">
            <a:avLst/>
          </a:prstGeom>
        </p:spPr>
        <p:txBody>
          <a:bodyPr/>
          <a:lstStyle/>
          <a:p>
            <a:fld id="{502F622A-546A-4D87-9805-29C7BA0CC9F8}" type="datetime1">
              <a:rPr kumimoji="1" lang="ja-JP" altLang="en-US" smtClean="0"/>
              <a:t>2021/2/6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973862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grpSp>
        <p:nvGrpSpPr>
          <p:cNvPr id="24" name="Group 17">
            <a:extLst>
              <a:ext uri="{FF2B5EF4-FFF2-40B4-BE49-F238E27FC236}">
                <a16:creationId xmlns:a16="http://schemas.microsoft.com/office/drawing/2014/main" id="{70CA3895-4F57-4737-A9CD-67E322E14806}"/>
              </a:ext>
            </a:extLst>
          </p:cNvPr>
          <p:cNvGrpSpPr/>
          <p:nvPr userDrawn="1"/>
        </p:nvGrpSpPr>
        <p:grpSpPr>
          <a:xfrm>
            <a:off x="-1588" y="-160420"/>
            <a:ext cx="12193588" cy="6861555"/>
            <a:chOff x="-1588" y="0"/>
            <a:chExt cx="12193588" cy="6861555"/>
          </a:xfrm>
        </p:grpSpPr>
        <p:sp>
          <p:nvSpPr>
            <p:cNvPr id="25" name="Rectangle 11">
              <a:extLst>
                <a:ext uri="{FF2B5EF4-FFF2-40B4-BE49-F238E27FC236}">
                  <a16:creationId xmlns:a16="http://schemas.microsoft.com/office/drawing/2014/main" id="{A1BD4FC7-72AD-4729-B8B6-F7AB8FBF6947}"/>
                </a:ext>
              </a:extLst>
            </p:cNvPr>
            <p:cNvSpPr/>
            <p:nvPr/>
          </p:nvSpPr>
          <p:spPr>
            <a:xfrm>
              <a:off x="0" y="0"/>
              <a:ext cx="12192000" cy="6858000"/>
            </a:xfrm>
            <a:prstGeom prst="rect">
              <a:avLst/>
            </a:prstGeom>
            <a:blipFill>
              <a:blip r:embed="rId2">
                <a:duotone>
                  <a:srgbClr val="455F51">
                    <a:shade val="69000"/>
                    <a:hueMod val="108000"/>
                    <a:satMod val="164000"/>
                    <a:lumMod val="74000"/>
                  </a:srgbClr>
                  <a:srgbClr val="455F51">
                    <a:tint val="96000"/>
                    <a:hueMod val="88000"/>
                    <a:satMod val="140000"/>
                    <a:lumMod val="132000"/>
                  </a:srgbClr>
                </a:duotone>
              </a:blip>
              <a:stretch>
                <a:fillRect/>
              </a:stretch>
            </a:blipFill>
            <a:ln w="19050" cap="rnd" cmpd="sng" algn="ctr">
              <a:noFill/>
              <a:prstDash val="solid"/>
            </a:ln>
            <a:effectLst/>
          </p:spPr>
        </p:sp>
        <p:sp>
          <p:nvSpPr>
            <p:cNvPr id="26" name="Oval 14">
              <a:extLst>
                <a:ext uri="{FF2B5EF4-FFF2-40B4-BE49-F238E27FC236}">
                  <a16:creationId xmlns:a16="http://schemas.microsoft.com/office/drawing/2014/main" id="{6880B25A-D8D2-4908-AF55-AE25F98CEF9F}"/>
                </a:ext>
              </a:extLst>
            </p:cNvPr>
            <p:cNvSpPr/>
            <p:nvPr/>
          </p:nvSpPr>
          <p:spPr>
            <a:xfrm>
              <a:off x="8761412" y="1828800"/>
              <a:ext cx="2819400" cy="2819400"/>
            </a:xfrm>
            <a:prstGeom prst="ellipse">
              <a:avLst/>
            </a:prstGeom>
            <a:gradFill flip="none" rotWithShape="1">
              <a:gsLst>
                <a:gs pos="0">
                  <a:srgbClr val="4AB5C4">
                    <a:alpha val="7000"/>
                  </a:srgbClr>
                </a:gs>
                <a:gs pos="69000">
                  <a:srgbClr val="4AB5C4">
                    <a:alpha val="0"/>
                  </a:srgbClr>
                </a:gs>
                <a:gs pos="36000">
                  <a:srgbClr val="4AB5C4">
                    <a:alpha val="6000"/>
                  </a:srgbClr>
                </a:gs>
              </a:gsLst>
              <a:path path="circle">
                <a:fillToRect l="50000" t="50000" r="50000" b="50000"/>
              </a:path>
              <a:tileRect/>
            </a:gradFill>
            <a:ln w="9525" cap="rnd" cmpd="sng" algn="ctr">
              <a:noFill/>
              <a:prstDash val="solid"/>
            </a:ln>
            <a:effectLst/>
          </p:spPr>
        </p:sp>
        <p:sp>
          <p:nvSpPr>
            <p:cNvPr id="27" name="Oval 15">
              <a:extLst>
                <a:ext uri="{FF2B5EF4-FFF2-40B4-BE49-F238E27FC236}">
                  <a16:creationId xmlns:a16="http://schemas.microsoft.com/office/drawing/2014/main" id="{04D6AC8B-9094-42B4-B171-E0E3E7F21F06}"/>
                </a:ext>
              </a:extLst>
            </p:cNvPr>
            <p:cNvSpPr/>
            <p:nvPr/>
          </p:nvSpPr>
          <p:spPr>
            <a:xfrm>
              <a:off x="8761412" y="5870955"/>
              <a:ext cx="990600" cy="990600"/>
            </a:xfrm>
            <a:prstGeom prst="ellipse">
              <a:avLst/>
            </a:prstGeom>
            <a:gradFill flip="none" rotWithShape="1">
              <a:gsLst>
                <a:gs pos="0">
                  <a:srgbClr val="4AB5C4">
                    <a:alpha val="14000"/>
                  </a:srgbClr>
                </a:gs>
                <a:gs pos="66000">
                  <a:srgbClr val="4AB5C4">
                    <a:alpha val="0"/>
                  </a:srgbClr>
                </a:gs>
                <a:gs pos="36000">
                  <a:srgbClr val="4AB5C4">
                    <a:alpha val="7000"/>
                  </a:srgbClr>
                </a:gs>
              </a:gsLst>
              <a:path path="circle">
                <a:fillToRect l="50000" t="50000" r="50000" b="50000"/>
              </a:path>
              <a:tileRect/>
            </a:gradFill>
            <a:ln w="9525" cap="rnd" cmpd="sng" algn="ctr">
              <a:noFill/>
              <a:prstDash val="solid"/>
            </a:ln>
            <a:effectLst/>
          </p:spPr>
        </p:sp>
        <p:sp>
          <p:nvSpPr>
            <p:cNvPr id="28" name="Oval 16">
              <a:extLst>
                <a:ext uri="{FF2B5EF4-FFF2-40B4-BE49-F238E27FC236}">
                  <a16:creationId xmlns:a16="http://schemas.microsoft.com/office/drawing/2014/main" id="{ABAAF64B-88AD-4FE7-B6B5-609B310AA38E}"/>
                </a:ext>
              </a:extLst>
            </p:cNvPr>
            <p:cNvSpPr/>
            <p:nvPr/>
          </p:nvSpPr>
          <p:spPr>
            <a:xfrm>
              <a:off x="-1588" y="2667000"/>
              <a:ext cx="4191000" cy="4191000"/>
            </a:xfrm>
            <a:prstGeom prst="ellipse">
              <a:avLst/>
            </a:prstGeom>
            <a:gradFill flip="none" rotWithShape="1">
              <a:gsLst>
                <a:gs pos="0">
                  <a:srgbClr val="4AB5C4">
                    <a:alpha val="11000"/>
                  </a:srgbClr>
                </a:gs>
                <a:gs pos="75000">
                  <a:srgbClr val="4AB5C4">
                    <a:alpha val="0"/>
                  </a:srgbClr>
                </a:gs>
                <a:gs pos="36000">
                  <a:srgbClr val="4AB5C4">
                    <a:alpha val="10000"/>
                  </a:srgbClr>
                </a:gs>
              </a:gsLst>
              <a:path path="circle">
                <a:fillToRect l="50000" t="50000" r="50000" b="50000"/>
              </a:path>
              <a:tileRect/>
            </a:gradFill>
            <a:ln w="9525" cap="rnd" cmpd="sng" algn="ctr">
              <a:noFill/>
              <a:prstDash val="solid"/>
            </a:ln>
            <a:effectLst/>
          </p:spPr>
        </p:sp>
        <p:sp>
          <p:nvSpPr>
            <p:cNvPr id="29" name="Rectangle 7">
              <a:extLst>
                <a:ext uri="{FF2B5EF4-FFF2-40B4-BE49-F238E27FC236}">
                  <a16:creationId xmlns:a16="http://schemas.microsoft.com/office/drawing/2014/main" id="{DAB34CCF-3E08-4131-8DE4-FBCA003CD87F}"/>
                </a:ext>
              </a:extLst>
            </p:cNvPr>
            <p:cNvSpPr/>
            <p:nvPr/>
          </p:nvSpPr>
          <p:spPr>
            <a:xfrm>
              <a:off x="5713412" y="402165"/>
              <a:ext cx="6055253" cy="6053670"/>
            </a:xfrm>
            <a:prstGeom prst="rect">
              <a:avLst/>
            </a:prstGeom>
            <a:solidFill>
              <a:sysClr val="window" lastClr="FFFFFF"/>
            </a:solidFill>
            <a:ln w="9525" cap="rnd" cmpd="sng" algn="ctr">
              <a:noFill/>
              <a:prstDash val="solid"/>
            </a:ln>
            <a:effectLst/>
          </p:spPr>
        </p:sp>
        <p:sp>
          <p:nvSpPr>
            <p:cNvPr id="30" name="Freeform 5">
              <a:extLst>
                <a:ext uri="{FF2B5EF4-FFF2-40B4-BE49-F238E27FC236}">
                  <a16:creationId xmlns:a16="http://schemas.microsoft.com/office/drawing/2014/main" id="{ABB5382A-9588-4996-BA56-A49A3D685126}"/>
                </a:ext>
              </a:extLst>
            </p:cNvPr>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ysClr val="window" lastClr="FFFFFF"/>
            </a:solidFill>
            <a:ln>
              <a:noFill/>
            </a:ln>
          </p:spPr>
        </p:sp>
        <p:sp>
          <p:nvSpPr>
            <p:cNvPr id="31" name="Freeform 5">
              <a:extLst>
                <a:ext uri="{FF2B5EF4-FFF2-40B4-BE49-F238E27FC236}">
                  <a16:creationId xmlns:a16="http://schemas.microsoft.com/office/drawing/2014/main" id="{2E7C06AA-2906-46A3-814C-72BD10424C2F}"/>
                </a:ext>
              </a:extLst>
            </p:cNvPr>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ysClr val="window" lastClr="FFFFFF">
                <a:alpha val="20000"/>
              </a:sysClr>
            </a:solidFill>
            <a:ln>
              <a:noFill/>
            </a:ln>
          </p:spPr>
        </p:sp>
        <p:sp>
          <p:nvSpPr>
            <p:cNvPr id="32" name="Freeform 5">
              <a:extLst>
                <a:ext uri="{FF2B5EF4-FFF2-40B4-BE49-F238E27FC236}">
                  <a16:creationId xmlns:a16="http://schemas.microsoft.com/office/drawing/2014/main" id="{E299BC22-1F89-416C-8E3B-AC8D94C57BB3}"/>
                </a:ext>
              </a:extLst>
            </p:cNvPr>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ysClr val="window" lastClr="FFFFFF"/>
            </a:solidFill>
            <a:ln>
              <a:noFill/>
            </a:ln>
          </p:spPr>
        </p:sp>
      </p:grpSp>
      <p:sp>
        <p:nvSpPr>
          <p:cNvPr id="2" name="タイトル 1">
            <a:extLst>
              <a:ext uri="{FF2B5EF4-FFF2-40B4-BE49-F238E27FC236}">
                <a16:creationId xmlns:a16="http://schemas.microsoft.com/office/drawing/2014/main" id="{EBD83E03-AB05-4E30-AB02-CD49E0768DA4}"/>
              </a:ext>
            </a:extLst>
          </p:cNvPr>
          <p:cNvSpPr>
            <a:spLocks noGrp="1"/>
          </p:cNvSpPr>
          <p:nvPr>
            <p:ph type="title"/>
          </p:nvPr>
        </p:nvSpPr>
        <p:spPr>
          <a:xfrm>
            <a:off x="838200" y="457200"/>
            <a:ext cx="3599217" cy="1029592"/>
          </a:xfrm>
        </p:spPr>
        <p:txBody>
          <a:bodyPr>
            <a:noAutofit/>
          </a:bodyPr>
          <a:lstStyle>
            <a:lvl1pPr algn="ctr">
              <a:defRPr sz="4000"/>
            </a:lvl1pPr>
          </a:lstStyle>
          <a:p>
            <a:r>
              <a:rPr kumimoji="1" lang="ja-JP" altLang="en-US" dirty="0"/>
              <a:t>マスター タイトルの書式設定</a:t>
            </a:r>
          </a:p>
        </p:txBody>
      </p:sp>
      <p:sp>
        <p:nvSpPr>
          <p:cNvPr id="3" name="フッター プレースホルダー 2">
            <a:extLst>
              <a:ext uri="{FF2B5EF4-FFF2-40B4-BE49-F238E27FC236}">
                <a16:creationId xmlns:a16="http://schemas.microsoft.com/office/drawing/2014/main" id="{C44DD2CB-81AE-4AD7-9495-7325AAD96E12}"/>
              </a:ext>
            </a:extLst>
          </p:cNvPr>
          <p:cNvSpPr>
            <a:spLocks noGrp="1"/>
          </p:cNvSpPr>
          <p:nvPr>
            <p:ph type="ftr" sz="quarter" idx="10"/>
          </p:nvPr>
        </p:nvSpPr>
        <p:spPr/>
        <p:txBody>
          <a:bodyPr/>
          <a:lstStyle/>
          <a:p>
            <a:endParaRPr lang="ja-JP" altLang="en-US" dirty="0">
              <a:solidFill>
                <a:srgbClr val="549E39"/>
              </a:solidFill>
            </a:endParaRPr>
          </a:p>
        </p:txBody>
      </p:sp>
      <p:sp>
        <p:nvSpPr>
          <p:cNvPr id="35" name="Rectangle 12">
            <a:extLst>
              <a:ext uri="{FF2B5EF4-FFF2-40B4-BE49-F238E27FC236}">
                <a16:creationId xmlns:a16="http://schemas.microsoft.com/office/drawing/2014/main" id="{96EF4C0E-547C-45A1-833D-ED912340959B}"/>
              </a:ext>
            </a:extLst>
          </p:cNvPr>
          <p:cNvSpPr/>
          <p:nvPr userDrawn="1"/>
        </p:nvSpPr>
        <p:spPr>
          <a:xfrm>
            <a:off x="10437812" y="0"/>
            <a:ext cx="685800" cy="1143000"/>
          </a:xfrm>
          <a:prstGeom prst="rect">
            <a:avLst/>
          </a:prstGeom>
          <a:solidFill>
            <a:srgbClr val="549E39"/>
          </a:solidFill>
          <a:ln w="9525" cap="rnd" cmpd="sng" algn="ctr">
            <a:noFill/>
            <a:prstDash val="solid"/>
          </a:ln>
          <a:effectLst>
            <a:outerShdw blurRad="38100" dist="25400" dir="5400000" rotWithShape="0">
              <a:srgbClr val="000000">
                <a:alpha val="45000"/>
              </a:srgbClr>
            </a:outerShdw>
          </a:effectLst>
        </p:spPr>
      </p:sp>
      <p:sp>
        <p:nvSpPr>
          <p:cNvPr id="4" name="スライド番号プレースホルダー 3">
            <a:extLst>
              <a:ext uri="{FF2B5EF4-FFF2-40B4-BE49-F238E27FC236}">
                <a16:creationId xmlns:a16="http://schemas.microsoft.com/office/drawing/2014/main" id="{A57DE6A9-506B-40BE-A3CC-9C054E1EF24D}"/>
              </a:ext>
            </a:extLst>
          </p:cNvPr>
          <p:cNvSpPr>
            <a:spLocks noGrp="1"/>
          </p:cNvSpPr>
          <p:nvPr>
            <p:ph type="sldNum" sz="quarter" idx="11"/>
          </p:nvPr>
        </p:nvSpPr>
        <p:spPr/>
        <p:txBody>
          <a:bodyPr/>
          <a:lstStyle/>
          <a:p>
            <a:pPr algn="ctr"/>
            <a:fld id="{761C07DB-4253-4F3B-B907-E12F739F66DD}" type="slidenum">
              <a:rPr lang="ja-JP" altLang="en-US" smtClean="0"/>
              <a:pPr/>
              <a:t>‹#›</a:t>
            </a:fld>
            <a:endParaRPr lang="ja-JP" altLang="en-US" dirty="0"/>
          </a:p>
        </p:txBody>
      </p:sp>
      <p:sp>
        <p:nvSpPr>
          <p:cNvPr id="5" name="日付プレースホルダー 4">
            <a:extLst>
              <a:ext uri="{FF2B5EF4-FFF2-40B4-BE49-F238E27FC236}">
                <a16:creationId xmlns:a16="http://schemas.microsoft.com/office/drawing/2014/main" id="{8B37265D-A38F-4393-86B8-2A4DB339CB42}"/>
              </a:ext>
            </a:extLst>
          </p:cNvPr>
          <p:cNvSpPr>
            <a:spLocks noGrp="1"/>
          </p:cNvSpPr>
          <p:nvPr>
            <p:ph type="dt" sz="half" idx="12"/>
          </p:nvPr>
        </p:nvSpPr>
        <p:spPr/>
        <p:txBody>
          <a:bodyPr/>
          <a:lstStyle/>
          <a:p>
            <a:fld id="{435BA1C0-8021-4478-9A71-7D24E2C8BF21}" type="datetime1">
              <a:rPr lang="ja-JP" altLang="en-US" smtClean="0"/>
              <a:pPr/>
              <a:t>2021/2/6</a:t>
            </a:fld>
            <a:endParaRPr lang="ja-JP" altLang="en-US" dirty="0"/>
          </a:p>
        </p:txBody>
      </p:sp>
      <p:sp>
        <p:nvSpPr>
          <p:cNvPr id="36" name="コンテンツ プレースホルダー 2">
            <a:extLst>
              <a:ext uri="{FF2B5EF4-FFF2-40B4-BE49-F238E27FC236}">
                <a16:creationId xmlns:a16="http://schemas.microsoft.com/office/drawing/2014/main" id="{60B97FB5-0CCF-445B-BA39-31D834FAB92B}"/>
              </a:ext>
            </a:extLst>
          </p:cNvPr>
          <p:cNvSpPr>
            <a:spLocks noGrp="1"/>
          </p:cNvSpPr>
          <p:nvPr>
            <p:ph sz="half" idx="1"/>
          </p:nvPr>
        </p:nvSpPr>
        <p:spPr>
          <a:xfrm>
            <a:off x="838200" y="1510688"/>
            <a:ext cx="3921664" cy="4666275"/>
          </a:xfrm>
        </p:spPr>
        <p:txBody>
          <a:bodyPr/>
          <a:lstStyle>
            <a:lvl1pPr marL="361950" indent="-361950">
              <a:defRPr>
                <a:solidFill>
                  <a:schemeClr val="bg1"/>
                </a:solidFill>
              </a:defRPr>
            </a:lvl1pPr>
            <a:lvl2pPr marL="712788" indent="-346075">
              <a:defRPr>
                <a:solidFill>
                  <a:schemeClr val="bg1"/>
                </a:solidFill>
              </a:defRPr>
            </a:lvl2pPr>
            <a:lvl3pPr marL="1074738" indent="-341313">
              <a:tabLst/>
              <a:defRPr>
                <a:solidFill>
                  <a:schemeClr val="bg1"/>
                </a:solidFill>
              </a:defRPr>
            </a:lvl3pPr>
            <a:lvl4pPr marL="1436688" indent="-361950">
              <a:defRPr>
                <a:solidFill>
                  <a:schemeClr val="bg1"/>
                </a:solidFill>
              </a:defRPr>
            </a:lvl4pPr>
            <a:lvl5pPr marL="1798638" indent="-361950">
              <a:defRPr>
                <a:solidFill>
                  <a:schemeClr val="bg1"/>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49849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
            <a:extLst>
              <a:ext uri="{FF2B5EF4-FFF2-40B4-BE49-F238E27FC236}">
                <a16:creationId xmlns:a16="http://schemas.microsoft.com/office/drawing/2014/main" id="{AD9B8061-F1C2-436D-9297-40B04866FAD5}"/>
              </a:ext>
            </a:extLst>
          </p:cNvPr>
          <p:cNvGrpSpPr/>
          <p:nvPr userDrawn="1"/>
        </p:nvGrpSpPr>
        <p:grpSpPr>
          <a:xfrm>
            <a:off x="-1588" y="-124536"/>
            <a:ext cx="12193588" cy="6986091"/>
            <a:chOff x="-1588" y="-124536"/>
            <a:chExt cx="12193588" cy="6986091"/>
          </a:xfrm>
        </p:grpSpPr>
        <p:sp>
          <p:nvSpPr>
            <p:cNvPr id="17" name="Rectangle 11">
              <a:extLst>
                <a:ext uri="{FF2B5EF4-FFF2-40B4-BE49-F238E27FC236}">
                  <a16:creationId xmlns:a16="http://schemas.microsoft.com/office/drawing/2014/main" id="{B279896C-3018-47D5-8EEE-D4BB835CC701}"/>
                </a:ext>
              </a:extLst>
            </p:cNvPr>
            <p:cNvSpPr/>
            <p:nvPr userDrawn="1"/>
          </p:nvSpPr>
          <p:spPr>
            <a:xfrm>
              <a:off x="0" y="0"/>
              <a:ext cx="12192000" cy="6858000"/>
            </a:xfrm>
            <a:prstGeom prst="rect">
              <a:avLst/>
            </a:prstGeom>
            <a:blipFill>
              <a:blip r:embed="rId10">
                <a:duotone>
                  <a:srgbClr val="455F51">
                    <a:shade val="69000"/>
                    <a:hueMod val="108000"/>
                    <a:satMod val="164000"/>
                    <a:lumMod val="74000"/>
                  </a:srgbClr>
                  <a:srgbClr val="455F51">
                    <a:tint val="96000"/>
                    <a:hueMod val="88000"/>
                    <a:satMod val="140000"/>
                    <a:lumMod val="132000"/>
                  </a:srgbClr>
                </a:duotone>
              </a:blip>
              <a:stretch>
                <a:fillRect/>
              </a:stretch>
            </a:blipFill>
            <a:ln w="19050" cap="rnd" cmpd="sng" algn="ctr">
              <a:noFill/>
              <a:prstDash val="solid"/>
            </a:ln>
            <a:effectLst/>
          </p:spPr>
        </p:sp>
        <p:sp>
          <p:nvSpPr>
            <p:cNvPr id="18" name="Oval 20">
              <a:extLst>
                <a:ext uri="{FF2B5EF4-FFF2-40B4-BE49-F238E27FC236}">
                  <a16:creationId xmlns:a16="http://schemas.microsoft.com/office/drawing/2014/main" id="{4F3CE080-F5E8-4142-807B-0DC0BACF7D1D}"/>
                </a:ext>
              </a:extLst>
            </p:cNvPr>
            <p:cNvSpPr/>
            <p:nvPr/>
          </p:nvSpPr>
          <p:spPr>
            <a:xfrm>
              <a:off x="8761412" y="1828800"/>
              <a:ext cx="2819400" cy="2819400"/>
            </a:xfrm>
            <a:prstGeom prst="ellipse">
              <a:avLst/>
            </a:prstGeom>
            <a:gradFill flip="none" rotWithShape="1">
              <a:gsLst>
                <a:gs pos="0">
                  <a:srgbClr val="4AB5C4">
                    <a:alpha val="7000"/>
                  </a:srgbClr>
                </a:gs>
                <a:gs pos="69000">
                  <a:srgbClr val="4AB5C4">
                    <a:alpha val="0"/>
                  </a:srgbClr>
                </a:gs>
                <a:gs pos="36000">
                  <a:srgbClr val="4AB5C4">
                    <a:alpha val="6000"/>
                  </a:srgbClr>
                </a:gs>
              </a:gsLst>
              <a:path path="circle">
                <a:fillToRect l="50000" t="50000" r="50000" b="50000"/>
              </a:path>
              <a:tileRect/>
            </a:gradFill>
            <a:ln w="9525" cap="rnd" cmpd="sng" algn="ctr">
              <a:noFill/>
              <a:prstDash val="solid"/>
            </a:ln>
            <a:effectLst/>
          </p:spPr>
        </p:sp>
        <p:sp>
          <p:nvSpPr>
            <p:cNvPr id="19" name="Oval 22">
              <a:extLst>
                <a:ext uri="{FF2B5EF4-FFF2-40B4-BE49-F238E27FC236}">
                  <a16:creationId xmlns:a16="http://schemas.microsoft.com/office/drawing/2014/main" id="{3EBD0599-7440-40F2-874E-D996AE1DABD6}"/>
                </a:ext>
              </a:extLst>
            </p:cNvPr>
            <p:cNvSpPr/>
            <p:nvPr/>
          </p:nvSpPr>
          <p:spPr>
            <a:xfrm>
              <a:off x="8761412" y="5870955"/>
              <a:ext cx="990600" cy="990600"/>
            </a:xfrm>
            <a:prstGeom prst="ellipse">
              <a:avLst/>
            </a:prstGeom>
            <a:gradFill flip="none" rotWithShape="1">
              <a:gsLst>
                <a:gs pos="0">
                  <a:srgbClr val="4AB5C4">
                    <a:alpha val="14000"/>
                  </a:srgbClr>
                </a:gs>
                <a:gs pos="66000">
                  <a:srgbClr val="4AB5C4">
                    <a:alpha val="0"/>
                  </a:srgbClr>
                </a:gs>
                <a:gs pos="36000">
                  <a:srgbClr val="4AB5C4">
                    <a:alpha val="7000"/>
                  </a:srgbClr>
                </a:gs>
              </a:gsLst>
              <a:path path="circle">
                <a:fillToRect l="50000" t="50000" r="50000" b="50000"/>
              </a:path>
              <a:tileRect/>
            </a:gradFill>
            <a:ln w="9525" cap="rnd" cmpd="sng" algn="ctr">
              <a:noFill/>
              <a:prstDash val="solid"/>
            </a:ln>
            <a:effectLst/>
          </p:spPr>
        </p:sp>
        <p:sp>
          <p:nvSpPr>
            <p:cNvPr id="20" name="Oval 19">
              <a:extLst>
                <a:ext uri="{FF2B5EF4-FFF2-40B4-BE49-F238E27FC236}">
                  <a16:creationId xmlns:a16="http://schemas.microsoft.com/office/drawing/2014/main" id="{F9E28DEF-6537-4682-9577-CDCF9D107609}"/>
                </a:ext>
              </a:extLst>
            </p:cNvPr>
            <p:cNvSpPr/>
            <p:nvPr/>
          </p:nvSpPr>
          <p:spPr>
            <a:xfrm>
              <a:off x="-1588" y="2667000"/>
              <a:ext cx="4191000" cy="4191000"/>
            </a:xfrm>
            <a:prstGeom prst="ellipse">
              <a:avLst/>
            </a:prstGeom>
            <a:gradFill flip="none" rotWithShape="1">
              <a:gsLst>
                <a:gs pos="0">
                  <a:srgbClr val="4AB5C4">
                    <a:alpha val="11000"/>
                  </a:srgbClr>
                </a:gs>
                <a:gs pos="75000">
                  <a:srgbClr val="4AB5C4">
                    <a:alpha val="0"/>
                  </a:srgbClr>
                </a:gs>
                <a:gs pos="36000">
                  <a:srgbClr val="4AB5C4">
                    <a:alpha val="10000"/>
                  </a:srgbClr>
                </a:gs>
              </a:gsLst>
              <a:path path="circle">
                <a:fillToRect l="50000" t="50000" r="50000" b="50000"/>
              </a:path>
              <a:tileRect/>
            </a:gradFill>
            <a:ln w="9525" cap="rnd" cmpd="sng" algn="ctr">
              <a:noFill/>
              <a:prstDash val="solid"/>
            </a:ln>
            <a:effectLst/>
          </p:spPr>
        </p:sp>
        <p:sp>
          <p:nvSpPr>
            <p:cNvPr id="21" name="Freeform 5">
              <a:extLst>
                <a:ext uri="{FF2B5EF4-FFF2-40B4-BE49-F238E27FC236}">
                  <a16:creationId xmlns:a16="http://schemas.microsoft.com/office/drawing/2014/main" id="{4C001EB4-69A6-48DB-8B94-C8CF4335CDD2}"/>
                </a:ext>
              </a:extLst>
            </p:cNvPr>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ysClr val="window" lastClr="FFFFFF">
                <a:alpha val="20000"/>
              </a:sysClr>
            </a:solidFill>
            <a:ln>
              <a:noFill/>
            </a:ln>
          </p:spPr>
        </p:sp>
        <p:sp>
          <p:nvSpPr>
            <p:cNvPr id="22" name="Freeform 5">
              <a:extLst>
                <a:ext uri="{FF2B5EF4-FFF2-40B4-BE49-F238E27FC236}">
                  <a16:creationId xmlns:a16="http://schemas.microsoft.com/office/drawing/2014/main" id="{B09BC30C-709A-481D-BF78-02B3A6E8E6AB}"/>
                </a:ext>
              </a:extLst>
            </p:cNvPr>
            <p:cNvSpPr/>
            <p:nvPr/>
          </p:nvSpPr>
          <p:spPr bwMode="gray">
            <a:xfrm>
              <a:off x="459506" y="1177745"/>
              <a:ext cx="11272988" cy="3157261"/>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ysClr val="window" lastClr="FFFFFF"/>
            </a:solidFill>
            <a:ln>
              <a:noFill/>
            </a:ln>
          </p:spPr>
        </p:sp>
        <p:sp>
          <p:nvSpPr>
            <p:cNvPr id="23" name="Freeform 5">
              <a:extLst>
                <a:ext uri="{FF2B5EF4-FFF2-40B4-BE49-F238E27FC236}">
                  <a16:creationId xmlns:a16="http://schemas.microsoft.com/office/drawing/2014/main" id="{44362A28-B428-4F33-AD1E-660A3614F8E5}"/>
                </a:ext>
              </a:extLst>
            </p:cNvPr>
            <p:cNvSpPr>
              <a:spLocks noEditPoints="1"/>
            </p:cNvSpPr>
            <p:nvPr/>
          </p:nvSpPr>
          <p:spPr bwMode="gray">
            <a:xfrm>
              <a:off x="0" y="-124536"/>
              <a:ext cx="12192000" cy="6982536"/>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ysClr val="window" lastClr="FFFFFF"/>
            </a:solidFill>
            <a:ln>
              <a:noFill/>
            </a:ln>
          </p:spPr>
          <p:txBody>
            <a:bodyPr/>
            <a:lstStyle/>
            <a:p>
              <a:endParaRPr lang="ja-JP" altLang="en-US" dirty="0"/>
            </a:p>
          </p:txBody>
        </p:sp>
      </p:grpSp>
      <p:sp>
        <p:nvSpPr>
          <p:cNvPr id="24" name="Rectangle 28">
            <a:extLst>
              <a:ext uri="{FF2B5EF4-FFF2-40B4-BE49-F238E27FC236}">
                <a16:creationId xmlns:a16="http://schemas.microsoft.com/office/drawing/2014/main" id="{9F228BB8-52C9-4D42-A681-925EC748E082}"/>
              </a:ext>
            </a:extLst>
          </p:cNvPr>
          <p:cNvSpPr/>
          <p:nvPr userDrawn="1"/>
        </p:nvSpPr>
        <p:spPr>
          <a:xfrm>
            <a:off x="10437812" y="0"/>
            <a:ext cx="685800" cy="1143000"/>
          </a:xfrm>
          <a:prstGeom prst="rect">
            <a:avLst/>
          </a:prstGeom>
          <a:solidFill>
            <a:srgbClr val="549E39"/>
          </a:solidFill>
          <a:ln w="9525" cap="rnd" cmpd="sng" algn="ctr">
            <a:noFill/>
            <a:prstDash val="solid"/>
          </a:ln>
          <a:effectLst>
            <a:outerShdw blurRad="38100" dist="25400" dir="5400000" rotWithShape="0">
              <a:srgbClr val="000000">
                <a:alpha val="45000"/>
              </a:srgbClr>
            </a:outerShdw>
          </a:effectLst>
        </p:spPr>
      </p:sp>
      <p:sp>
        <p:nvSpPr>
          <p:cNvPr id="2" name="タイトル プレースホルダー 1"/>
          <p:cNvSpPr>
            <a:spLocks noGrp="1"/>
          </p:cNvSpPr>
          <p:nvPr>
            <p:ph type="title"/>
          </p:nvPr>
        </p:nvSpPr>
        <p:spPr>
          <a:xfrm>
            <a:off x="838200" y="410634"/>
            <a:ext cx="10515600" cy="96353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510688"/>
            <a:ext cx="10515600" cy="4666275"/>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フッター プレースホルダー 4"/>
          <p:cNvSpPr>
            <a:spLocks noGrp="1"/>
          </p:cNvSpPr>
          <p:nvPr>
            <p:ph type="ftr" sz="quarter" idx="3"/>
          </p:nvPr>
        </p:nvSpPr>
        <p:spPr>
          <a:xfrm>
            <a:off x="454894" y="6356350"/>
            <a:ext cx="7698506" cy="365125"/>
          </a:xfrm>
          <a:prstGeom prst="rect">
            <a:avLst/>
          </a:prstGeom>
        </p:spPr>
        <p:txBody>
          <a:bodyPr vert="horz" lIns="91440" tIns="45720" rIns="91440" bIns="45720" rtlCol="0" anchor="ctr"/>
          <a:lstStyle>
            <a:lvl1pPr algn="l">
              <a:defRPr sz="1400">
                <a:solidFill>
                  <a:srgbClr val="549E39"/>
                </a:solidFill>
                <a:latin typeface="游ゴシック Medium" panose="020B0500000000000000" pitchFamily="50" charset="-128"/>
                <a:ea typeface="游ゴシック Medium" panose="020B0500000000000000" pitchFamily="50" charset="-128"/>
              </a:defRPr>
            </a:lvl1pPr>
          </a:lstStyle>
          <a:p>
            <a:endParaRPr lang="ja-JP" altLang="en-US" dirty="0">
              <a:solidFill>
                <a:srgbClr val="549E39"/>
              </a:solidFill>
            </a:endParaRPr>
          </a:p>
        </p:txBody>
      </p:sp>
      <p:sp>
        <p:nvSpPr>
          <p:cNvPr id="27" name="Freeform 5">
            <a:extLst>
              <a:ext uri="{FF2B5EF4-FFF2-40B4-BE49-F238E27FC236}">
                <a16:creationId xmlns:a16="http://schemas.microsoft.com/office/drawing/2014/main" id="{88368F06-B059-404B-8628-A70CAE134B42}"/>
              </a:ext>
            </a:extLst>
          </p:cNvPr>
          <p:cNvSpPr/>
          <p:nvPr userDrawn="1"/>
        </p:nvSpPr>
        <p:spPr bwMode="gray">
          <a:xfrm>
            <a:off x="454894" y="1913466"/>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ysClr val="window" lastClr="FFFFFF"/>
          </a:solidFill>
          <a:ln>
            <a:noFill/>
          </a:ln>
        </p:spPr>
      </p:sp>
      <p:sp>
        <p:nvSpPr>
          <p:cNvPr id="28" name="スライド番号プレースホルダー 5">
            <a:extLst>
              <a:ext uri="{FF2B5EF4-FFF2-40B4-BE49-F238E27FC236}">
                <a16:creationId xmlns:a16="http://schemas.microsoft.com/office/drawing/2014/main" id="{52C16512-E3A7-4A48-9BF3-1A5D8560848C}"/>
              </a:ext>
            </a:extLst>
          </p:cNvPr>
          <p:cNvSpPr>
            <a:spLocks noGrp="1"/>
          </p:cNvSpPr>
          <p:nvPr>
            <p:ph type="sldNum" sz="quarter" idx="4"/>
          </p:nvPr>
        </p:nvSpPr>
        <p:spPr>
          <a:xfrm flipH="1">
            <a:off x="10437812" y="587726"/>
            <a:ext cx="685800" cy="276825"/>
          </a:xfrm>
          <a:prstGeom prst="rect">
            <a:avLst/>
          </a:prstGeom>
        </p:spPr>
        <p:txBody>
          <a:bodyPr vert="horz" lIns="91440" tIns="45720" rIns="91440" bIns="45720" rtlCol="0" anchor="ctr"/>
          <a:lstStyle>
            <a:lvl1pPr algn="ctr">
              <a:defRPr sz="2400">
                <a:solidFill>
                  <a:schemeClr val="bg1"/>
                </a:solidFill>
                <a:latin typeface="游ゴシック Medium" panose="020B0500000000000000" pitchFamily="50" charset="-128"/>
                <a:ea typeface="游ゴシック Medium" panose="020B0500000000000000" pitchFamily="50" charset="-128"/>
              </a:defRPr>
            </a:lvl1pPr>
          </a:lstStyle>
          <a:p>
            <a:pPr algn="ctr"/>
            <a:fld id="{761C07DB-4253-4F3B-B907-E12F739F66DD}" type="slidenum">
              <a:rPr lang="ja-JP" altLang="en-US" smtClean="0"/>
              <a:pPr/>
              <a:t>‹#›</a:t>
            </a:fld>
            <a:endParaRPr lang="ja-JP" altLang="en-US" dirty="0"/>
          </a:p>
        </p:txBody>
      </p:sp>
      <p:sp>
        <p:nvSpPr>
          <p:cNvPr id="29" name="日付プレースホルダー 3">
            <a:extLst>
              <a:ext uri="{FF2B5EF4-FFF2-40B4-BE49-F238E27FC236}">
                <a16:creationId xmlns:a16="http://schemas.microsoft.com/office/drawing/2014/main" id="{3B107E00-4F9D-4EE3-A69C-293323A5B935}"/>
              </a:ext>
            </a:extLst>
          </p:cNvPr>
          <p:cNvSpPr>
            <a:spLocks noGrp="1"/>
          </p:cNvSpPr>
          <p:nvPr>
            <p:ph type="dt" sz="half" idx="2"/>
          </p:nvPr>
        </p:nvSpPr>
        <p:spPr>
          <a:xfrm>
            <a:off x="8608294" y="6356350"/>
            <a:ext cx="2743200" cy="365125"/>
          </a:xfrm>
          <a:prstGeom prst="rect">
            <a:avLst/>
          </a:prstGeom>
        </p:spPr>
        <p:txBody>
          <a:bodyPr vert="horz" lIns="91440" tIns="45720" rIns="91440" bIns="45720" rtlCol="0" anchor="ctr"/>
          <a:lstStyle>
            <a:lvl1pPr algn="r">
              <a:defRPr sz="1400">
                <a:solidFill>
                  <a:srgbClr val="549E39"/>
                </a:solidFill>
                <a:latin typeface="游ゴシック Medium" panose="020B0500000000000000" pitchFamily="50" charset="-128"/>
                <a:ea typeface="游ゴシック Medium" panose="020B0500000000000000" pitchFamily="50" charset="-128"/>
              </a:defRPr>
            </a:lvl1pPr>
          </a:lstStyle>
          <a:p>
            <a:fld id="{435BA1C0-8021-4478-9A71-7D24E2C8BF21}" type="datetime1">
              <a:rPr lang="ja-JP" altLang="en-US" smtClean="0"/>
              <a:pPr/>
              <a:t>2021/2/6</a:t>
            </a:fld>
            <a:endParaRPr lang="ja-JP" altLang="en-US" dirty="0"/>
          </a:p>
        </p:txBody>
      </p:sp>
    </p:spTree>
    <p:extLst>
      <p:ext uri="{BB962C8B-B14F-4D97-AF65-F5344CB8AC3E}">
        <p14:creationId xmlns:p14="http://schemas.microsoft.com/office/powerpoint/2010/main" val="2696855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4" r:id="rId6"/>
    <p:sldLayoutId id="2147483655" r:id="rId7"/>
    <p:sldLayoutId id="2147483661" r:id="rId8"/>
  </p:sldLayoutIdLst>
  <p:hf hdr="0" ftr="0" dt="0"/>
  <p:txStyles>
    <p:titleStyle>
      <a:lvl1pPr algn="ctr" defTabSz="914400" rtl="0" eaLnBrk="1" latinLnBrk="0" hangingPunct="1">
        <a:lnSpc>
          <a:spcPct val="90000"/>
        </a:lnSpc>
        <a:spcBef>
          <a:spcPct val="0"/>
        </a:spcBef>
        <a:buNone/>
        <a:defRPr kumimoji="1" sz="4400" b="1" kern="1200">
          <a:solidFill>
            <a:schemeClr val="bg1"/>
          </a:solidFill>
          <a:latin typeface="游ゴシック" panose="020B0400000000000000" pitchFamily="50" charset="-128"/>
          <a:ea typeface="游ゴシック" panose="020B0400000000000000" pitchFamily="50" charset="-128"/>
          <a:cs typeface="+mj-cs"/>
        </a:defRPr>
      </a:lvl1pPr>
    </p:titleStyle>
    <p:bodyStyle>
      <a:lvl1pPr marL="361950" indent="-361950" algn="l" defTabSz="914400" rtl="0" eaLnBrk="1" latinLnBrk="0" hangingPunct="1">
        <a:lnSpc>
          <a:spcPct val="120000"/>
        </a:lnSpc>
        <a:spcBef>
          <a:spcPts val="1000"/>
        </a:spcBef>
        <a:buSzPct val="80000"/>
        <a:buFont typeface="Wingdings" panose="05000000000000000000" pitchFamily="2" charset="2"/>
        <a:buChar char="u"/>
        <a:defRPr kumimoji="1" sz="3200" kern="1200">
          <a:solidFill>
            <a:srgbClr val="3B3838"/>
          </a:solidFill>
          <a:latin typeface="游ゴシック Medium" panose="020B0500000000000000" pitchFamily="50" charset="-128"/>
          <a:ea typeface="游ゴシック Medium" panose="020B0500000000000000" pitchFamily="50" charset="-128"/>
          <a:cs typeface="+mn-cs"/>
        </a:defRPr>
      </a:lvl1pPr>
      <a:lvl2pPr marL="712788" indent="-350838" algn="l" defTabSz="914400" rtl="0" eaLnBrk="1" latinLnBrk="0" hangingPunct="1">
        <a:lnSpc>
          <a:spcPct val="120000"/>
        </a:lnSpc>
        <a:spcBef>
          <a:spcPts val="500"/>
        </a:spcBef>
        <a:buSzPct val="80000"/>
        <a:buFont typeface="游ゴシック Medium" panose="020B0500000000000000" pitchFamily="50" charset="-128"/>
        <a:buChar char="▶"/>
        <a:defRPr kumimoji="1" sz="2800" kern="1200">
          <a:solidFill>
            <a:srgbClr val="3B3838"/>
          </a:solidFill>
          <a:latin typeface="游ゴシック Medium" panose="020B0500000000000000" pitchFamily="50" charset="-128"/>
          <a:ea typeface="游ゴシック Medium" panose="020B0500000000000000" pitchFamily="50" charset="-128"/>
          <a:cs typeface="+mn-cs"/>
        </a:defRPr>
      </a:lvl2pPr>
      <a:lvl3pPr marL="1074738" indent="-361950" algn="l" defTabSz="914400" rtl="0" eaLnBrk="1" latinLnBrk="0" hangingPunct="1">
        <a:lnSpc>
          <a:spcPct val="120000"/>
        </a:lnSpc>
        <a:spcBef>
          <a:spcPts val="500"/>
        </a:spcBef>
        <a:buSzPct val="80000"/>
        <a:buFont typeface="游ゴシック Medium" panose="020B0500000000000000" pitchFamily="50" charset="-128"/>
        <a:buChar char="▶"/>
        <a:tabLst/>
        <a:defRPr kumimoji="1" sz="2400" kern="1200">
          <a:solidFill>
            <a:srgbClr val="3B3838"/>
          </a:solidFill>
          <a:latin typeface="游ゴシック Medium" panose="020B0500000000000000" pitchFamily="50" charset="-128"/>
          <a:ea typeface="游ゴシック Medium" panose="020B0500000000000000" pitchFamily="50" charset="-128"/>
          <a:cs typeface="+mn-cs"/>
        </a:defRPr>
      </a:lvl3pPr>
      <a:lvl4pPr marL="1436688" indent="-3619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4pPr>
      <a:lvl5pPr marL="1798638" indent="-3619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7.sv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750C78-6835-4139-9074-144584950DD0}"/>
              </a:ext>
            </a:extLst>
          </p:cNvPr>
          <p:cNvSpPr>
            <a:spLocks noGrp="1"/>
          </p:cNvSpPr>
          <p:nvPr>
            <p:ph type="ctrTitle"/>
          </p:nvPr>
        </p:nvSpPr>
        <p:spPr>
          <a:xfrm>
            <a:off x="563880" y="1675842"/>
            <a:ext cx="11064240" cy="1901349"/>
          </a:xfrm>
        </p:spPr>
        <p:txBody>
          <a:bodyPr>
            <a:normAutofit/>
          </a:bodyPr>
          <a:lstStyle/>
          <a:p>
            <a:pPr algn="ctr"/>
            <a:r>
              <a:rPr kumimoji="1" lang="ja-JP" altLang="en-US" dirty="0"/>
              <a:t>ドローン空撮映像を</a:t>
            </a:r>
            <a:br>
              <a:rPr kumimoji="1" lang="en-US" altLang="ja-JP" dirty="0"/>
            </a:br>
            <a:r>
              <a:rPr kumimoji="1" lang="ja-JP" altLang="en-US" dirty="0"/>
              <a:t>用いた災害領域検出</a:t>
            </a:r>
          </a:p>
        </p:txBody>
      </p:sp>
      <p:sp>
        <p:nvSpPr>
          <p:cNvPr id="4" name="テキスト プレースホルダー 3">
            <a:extLst>
              <a:ext uri="{FF2B5EF4-FFF2-40B4-BE49-F238E27FC236}">
                <a16:creationId xmlns:a16="http://schemas.microsoft.com/office/drawing/2014/main" id="{B92B4842-2FCC-45A7-A007-1E9879FB4234}"/>
              </a:ext>
            </a:extLst>
          </p:cNvPr>
          <p:cNvSpPr>
            <a:spLocks noGrp="1"/>
          </p:cNvSpPr>
          <p:nvPr>
            <p:ph type="body" idx="13"/>
          </p:nvPr>
        </p:nvSpPr>
        <p:spPr>
          <a:xfrm>
            <a:off x="563880" y="4358752"/>
            <a:ext cx="11064240" cy="1477107"/>
          </a:xfrm>
        </p:spPr>
        <p:txBody>
          <a:bodyPr/>
          <a:lstStyle/>
          <a:p>
            <a:pPr algn="ctr"/>
            <a:r>
              <a:rPr kumimoji="1" lang="zh-CN" altLang="en-US" dirty="0"/>
              <a:t>静岡大学 情報学部 </a:t>
            </a:r>
            <a:r>
              <a:rPr kumimoji="1" lang="ja-JP" altLang="en-US" dirty="0"/>
              <a:t>情報科学科 </a:t>
            </a:r>
            <a:r>
              <a:rPr kumimoji="1" lang="zh-CN" altLang="en-US" dirty="0"/>
              <a:t>佐治研究室</a:t>
            </a:r>
          </a:p>
          <a:p>
            <a:pPr algn="ctr"/>
            <a:r>
              <a:rPr kumimoji="1" lang="en-US" altLang="zh-CN" dirty="0"/>
              <a:t>7071-0090</a:t>
            </a:r>
            <a:r>
              <a:rPr lang="zh-CN" altLang="en-US" dirty="0"/>
              <a:t> </a:t>
            </a:r>
            <a:r>
              <a:rPr kumimoji="1" lang="zh-CN" altLang="en-US" dirty="0"/>
              <a:t>室永将門</a:t>
            </a:r>
          </a:p>
          <a:p>
            <a:pPr algn="ctr"/>
            <a:endParaRPr kumimoji="1" lang="ja-JP" altLang="en-US" dirty="0"/>
          </a:p>
        </p:txBody>
      </p:sp>
      <p:sp>
        <p:nvSpPr>
          <p:cNvPr id="5" name="スライド番号プレースホルダー 4">
            <a:extLst>
              <a:ext uri="{FF2B5EF4-FFF2-40B4-BE49-F238E27FC236}">
                <a16:creationId xmlns:a16="http://schemas.microsoft.com/office/drawing/2014/main" id="{5A7C5F11-CEC7-4E12-A3A4-FC1F8E40191C}"/>
              </a:ext>
            </a:extLst>
          </p:cNvPr>
          <p:cNvSpPr>
            <a:spLocks noGrp="1"/>
          </p:cNvSpPr>
          <p:nvPr>
            <p:ph type="sldNum" sz="quarter" idx="4"/>
          </p:nvPr>
        </p:nvSpPr>
        <p:spPr/>
        <p:txBody>
          <a:bodyPr/>
          <a:lstStyle/>
          <a:p>
            <a:pPr algn="ctr"/>
            <a:fld id="{761C07DB-4253-4F3B-B907-E12F739F66DD}" type="slidenum">
              <a:rPr lang="ja-JP" altLang="en-US" smtClean="0"/>
              <a:pPr algn="ctr"/>
              <a:t>1</a:t>
            </a:fld>
            <a:endParaRPr lang="ja-JP" altLang="en-US" dirty="0"/>
          </a:p>
        </p:txBody>
      </p:sp>
    </p:spTree>
    <p:extLst>
      <p:ext uri="{BB962C8B-B14F-4D97-AF65-F5344CB8AC3E}">
        <p14:creationId xmlns:p14="http://schemas.microsoft.com/office/powerpoint/2010/main" val="1076332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EE25910-9C43-4532-BA71-53123EC895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11713" y="365126"/>
            <a:ext cx="4999254" cy="2809580"/>
          </a:xfrm>
          <a:prstGeom prst="rect">
            <a:avLst/>
          </a:prstGeom>
        </p:spPr>
      </p:pic>
      <p:pic>
        <p:nvPicPr>
          <p:cNvPr id="5" name="図 4">
            <a:extLst>
              <a:ext uri="{FF2B5EF4-FFF2-40B4-BE49-F238E27FC236}">
                <a16:creationId xmlns:a16="http://schemas.microsoft.com/office/drawing/2014/main" id="{3B8AD972-D2AD-4201-8734-47D591D15D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11714" y="3367379"/>
            <a:ext cx="4999256" cy="2809581"/>
          </a:xfrm>
          <a:prstGeom prst="rect">
            <a:avLst/>
          </a:prstGeom>
        </p:spPr>
      </p:pic>
      <p:sp>
        <p:nvSpPr>
          <p:cNvPr id="3" name="スライド番号プレースホルダー 2">
            <a:extLst>
              <a:ext uri="{FF2B5EF4-FFF2-40B4-BE49-F238E27FC236}">
                <a16:creationId xmlns:a16="http://schemas.microsoft.com/office/drawing/2014/main" id="{F60E9B96-7EC2-4686-99BE-96A7EBB59C20}"/>
              </a:ext>
            </a:extLst>
          </p:cNvPr>
          <p:cNvSpPr>
            <a:spLocks noGrp="1"/>
          </p:cNvSpPr>
          <p:nvPr>
            <p:ph type="sldNum" sz="quarter" idx="11"/>
          </p:nvPr>
        </p:nvSpPr>
        <p:spPr/>
        <p:txBody>
          <a:bodyPr/>
          <a:lstStyle/>
          <a:p>
            <a:pPr algn="ctr"/>
            <a:fld id="{761C07DB-4253-4F3B-B907-E12F739F66DD}" type="slidenum">
              <a:rPr lang="ja-JP" altLang="en-US" smtClean="0"/>
              <a:pPr algn="ctr"/>
              <a:t>10</a:t>
            </a:fld>
            <a:endParaRPr lang="ja-JP" altLang="en-US" dirty="0"/>
          </a:p>
        </p:txBody>
      </p:sp>
      <p:sp>
        <p:nvSpPr>
          <p:cNvPr id="4" name="コンテンツ プレースホルダー 3">
            <a:extLst>
              <a:ext uri="{FF2B5EF4-FFF2-40B4-BE49-F238E27FC236}">
                <a16:creationId xmlns:a16="http://schemas.microsoft.com/office/drawing/2014/main" id="{C2F99C99-F1D7-45FD-9585-8DC0426607BD}"/>
              </a:ext>
            </a:extLst>
          </p:cNvPr>
          <p:cNvSpPr>
            <a:spLocks noGrp="1"/>
          </p:cNvSpPr>
          <p:nvPr>
            <p:ph sz="half" idx="1"/>
          </p:nvPr>
        </p:nvSpPr>
        <p:spPr/>
        <p:txBody>
          <a:bodyPr>
            <a:normAutofit/>
          </a:bodyPr>
          <a:lstStyle/>
          <a:p>
            <a:pPr marL="0" indent="0">
              <a:buNone/>
            </a:pPr>
            <a:r>
              <a:rPr kumimoji="1" lang="ja-JP" altLang="en-US" b="1" dirty="0">
                <a:latin typeface="Yu Gothic" panose="020B0400000000000000" pitchFamily="50" charset="-128"/>
                <a:ea typeface="Yu Gothic" panose="020B0400000000000000" pitchFamily="50" charset="-128"/>
              </a:rPr>
              <a:t>画像を小領域に分割</a:t>
            </a:r>
            <a:endParaRPr kumimoji="1" lang="en-US" altLang="ja-JP" b="1" dirty="0">
              <a:latin typeface="Yu Gothic" panose="020B0400000000000000" pitchFamily="50" charset="-128"/>
              <a:ea typeface="Yu Gothic" panose="020B0400000000000000" pitchFamily="50" charset="-128"/>
            </a:endParaRPr>
          </a:p>
          <a:p>
            <a:r>
              <a:rPr lang="ja-JP" altLang="en-US" sz="2800" dirty="0"/>
              <a:t>近傍の類似色画素群を</a:t>
            </a:r>
            <a:r>
              <a:rPr lang="ja-JP" altLang="en-US" sz="2800" b="1" dirty="0">
                <a:solidFill>
                  <a:srgbClr val="FFC000"/>
                </a:solidFill>
                <a:latin typeface="Yu Gothic" panose="020B0400000000000000" pitchFamily="50" charset="-128"/>
                <a:ea typeface="Yu Gothic" panose="020B0400000000000000" pitchFamily="50" charset="-128"/>
              </a:rPr>
              <a:t>同一色に統合</a:t>
            </a:r>
            <a:endParaRPr lang="en-US" altLang="ja-JP" sz="2800" b="1" dirty="0">
              <a:solidFill>
                <a:srgbClr val="FFC000"/>
              </a:solidFill>
              <a:latin typeface="Yu Gothic" panose="020B0400000000000000" pitchFamily="50" charset="-128"/>
              <a:ea typeface="Yu Gothic" panose="020B0400000000000000" pitchFamily="50" charset="-128"/>
            </a:endParaRPr>
          </a:p>
          <a:p>
            <a:pPr lvl="1"/>
            <a:r>
              <a:rPr lang="en-US" altLang="ja-JP" sz="2600" dirty="0"/>
              <a:t>Mean-Shift</a:t>
            </a:r>
            <a:r>
              <a:rPr lang="ja-JP" altLang="en-US" sz="2600" dirty="0"/>
              <a:t>法</a:t>
            </a:r>
            <a:endParaRPr lang="en-US" altLang="ja-JP" sz="2600" dirty="0"/>
          </a:p>
          <a:p>
            <a:pPr>
              <a:buClr>
                <a:schemeClr val="bg1"/>
              </a:buClr>
            </a:pPr>
            <a:r>
              <a:rPr lang="ja-JP" altLang="en-US" sz="2800" dirty="0"/>
              <a:t>以降</a:t>
            </a:r>
            <a:r>
              <a:rPr lang="ja-JP" altLang="en-US" sz="2800" b="1" dirty="0">
                <a:solidFill>
                  <a:srgbClr val="FFC000"/>
                </a:solidFill>
                <a:latin typeface="Yu Gothic" panose="020B0400000000000000" pitchFamily="50" charset="-128"/>
                <a:ea typeface="Yu Gothic" panose="020B0400000000000000" pitchFamily="50" charset="-128"/>
              </a:rPr>
              <a:t>領域単位</a:t>
            </a:r>
            <a:r>
              <a:rPr lang="ja-JP" altLang="en-US" sz="2800" dirty="0"/>
              <a:t>で処理を行う</a:t>
            </a:r>
            <a:endParaRPr lang="en-US" altLang="ja-JP" sz="2800" dirty="0"/>
          </a:p>
          <a:p>
            <a:endParaRPr lang="en-US" altLang="ja-JP" sz="2800" dirty="0"/>
          </a:p>
        </p:txBody>
      </p:sp>
      <p:sp>
        <p:nvSpPr>
          <p:cNvPr id="7" name="タイトル 6">
            <a:extLst>
              <a:ext uri="{FF2B5EF4-FFF2-40B4-BE49-F238E27FC236}">
                <a16:creationId xmlns:a16="http://schemas.microsoft.com/office/drawing/2014/main" id="{E0538E96-5D45-4B8B-BABC-4895326F0EC0}"/>
              </a:ext>
            </a:extLst>
          </p:cNvPr>
          <p:cNvSpPr>
            <a:spLocks noGrp="1"/>
          </p:cNvSpPr>
          <p:nvPr>
            <p:ph type="title"/>
          </p:nvPr>
        </p:nvSpPr>
        <p:spPr/>
        <p:txBody>
          <a:bodyPr/>
          <a:lstStyle/>
          <a:p>
            <a:r>
              <a:rPr lang="ja-JP" altLang="en-US" dirty="0"/>
              <a:t>領域分割</a:t>
            </a:r>
          </a:p>
        </p:txBody>
      </p:sp>
      <p:pic>
        <p:nvPicPr>
          <p:cNvPr id="10" name="グラフィックス 9" descr="線矢印: 右回転">
            <a:extLst>
              <a:ext uri="{FF2B5EF4-FFF2-40B4-BE49-F238E27FC236}">
                <a16:creationId xmlns:a16="http://schemas.microsoft.com/office/drawing/2014/main" id="{C7D2A545-6144-4798-B1C1-929FAFA167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436940">
            <a:off x="9876155" y="2533045"/>
            <a:ext cx="1476000" cy="1476000"/>
          </a:xfrm>
          <a:prstGeom prst="rect">
            <a:avLst/>
          </a:prstGeom>
        </p:spPr>
      </p:pic>
      <p:sp>
        <p:nvSpPr>
          <p:cNvPr id="2" name="四角形: 角を丸くする 1">
            <a:extLst>
              <a:ext uri="{FF2B5EF4-FFF2-40B4-BE49-F238E27FC236}">
                <a16:creationId xmlns:a16="http://schemas.microsoft.com/office/drawing/2014/main" id="{8A8E75EB-D295-4EE1-AC0C-0D3C43AD2780}"/>
              </a:ext>
            </a:extLst>
          </p:cNvPr>
          <p:cNvSpPr/>
          <p:nvPr/>
        </p:nvSpPr>
        <p:spPr>
          <a:xfrm>
            <a:off x="6625579" y="5487849"/>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領域分割結果</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6" name="四角形: 角を丸くする 5">
            <a:extLst>
              <a:ext uri="{FF2B5EF4-FFF2-40B4-BE49-F238E27FC236}">
                <a16:creationId xmlns:a16="http://schemas.microsoft.com/office/drawing/2014/main" id="{8D23A4FC-BC75-4E9C-9865-C9D155B69400}"/>
              </a:ext>
            </a:extLst>
          </p:cNvPr>
          <p:cNvSpPr/>
          <p:nvPr/>
        </p:nvSpPr>
        <p:spPr>
          <a:xfrm>
            <a:off x="6625579" y="2472721"/>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ドローン空撮画像</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2" name="四角形: 対角を丸める 11">
            <a:extLst>
              <a:ext uri="{FF2B5EF4-FFF2-40B4-BE49-F238E27FC236}">
                <a16:creationId xmlns:a16="http://schemas.microsoft.com/office/drawing/2014/main" id="{B8FB7B02-0932-4838-B4B3-E61ABE77A1F4}"/>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前処理</a:t>
            </a:r>
          </a:p>
        </p:txBody>
      </p:sp>
    </p:spTree>
    <p:extLst>
      <p:ext uri="{BB962C8B-B14F-4D97-AF65-F5344CB8AC3E}">
        <p14:creationId xmlns:p14="http://schemas.microsoft.com/office/powerpoint/2010/main" val="3675341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EE25910-9C43-4532-BA71-53123EC89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713" y="365126"/>
            <a:ext cx="4999254" cy="2809581"/>
          </a:xfrm>
          <a:prstGeom prst="rect">
            <a:avLst/>
          </a:prstGeom>
        </p:spPr>
      </p:pic>
      <p:pic>
        <p:nvPicPr>
          <p:cNvPr id="5" name="図 4">
            <a:extLst>
              <a:ext uri="{FF2B5EF4-FFF2-40B4-BE49-F238E27FC236}">
                <a16:creationId xmlns:a16="http://schemas.microsoft.com/office/drawing/2014/main" id="{3B8AD972-D2AD-4201-8734-47D591D15D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p:blipFill>
        <p:spPr>
          <a:xfrm>
            <a:off x="5111714" y="3367379"/>
            <a:ext cx="4999256" cy="2809581"/>
          </a:xfrm>
          <a:prstGeom prst="rect">
            <a:avLst/>
          </a:prstGeom>
        </p:spPr>
      </p:pic>
      <p:sp>
        <p:nvSpPr>
          <p:cNvPr id="3" name="スライド番号プレースホルダー 2">
            <a:extLst>
              <a:ext uri="{FF2B5EF4-FFF2-40B4-BE49-F238E27FC236}">
                <a16:creationId xmlns:a16="http://schemas.microsoft.com/office/drawing/2014/main" id="{F60E9B96-7EC2-4686-99BE-96A7EBB59C20}"/>
              </a:ext>
            </a:extLst>
          </p:cNvPr>
          <p:cNvSpPr>
            <a:spLocks noGrp="1"/>
          </p:cNvSpPr>
          <p:nvPr>
            <p:ph type="sldNum" sz="quarter" idx="11"/>
          </p:nvPr>
        </p:nvSpPr>
        <p:spPr/>
        <p:txBody>
          <a:bodyPr/>
          <a:lstStyle/>
          <a:p>
            <a:pPr algn="ctr"/>
            <a:fld id="{761C07DB-4253-4F3B-B907-E12F739F66DD}" type="slidenum">
              <a:rPr lang="ja-JP" altLang="en-US" smtClean="0"/>
              <a:pPr algn="ctr"/>
              <a:t>11</a:t>
            </a:fld>
            <a:endParaRPr lang="ja-JP" altLang="en-US" dirty="0"/>
          </a:p>
        </p:txBody>
      </p:sp>
      <p:sp>
        <p:nvSpPr>
          <p:cNvPr id="4" name="コンテンツ プレースホルダー 3">
            <a:extLst>
              <a:ext uri="{FF2B5EF4-FFF2-40B4-BE49-F238E27FC236}">
                <a16:creationId xmlns:a16="http://schemas.microsoft.com/office/drawing/2014/main" id="{C2F99C99-F1D7-45FD-9585-8DC0426607BD}"/>
              </a:ext>
            </a:extLst>
          </p:cNvPr>
          <p:cNvSpPr>
            <a:spLocks noGrp="1"/>
          </p:cNvSpPr>
          <p:nvPr>
            <p:ph sz="half" idx="1"/>
          </p:nvPr>
        </p:nvSpPr>
        <p:spPr>
          <a:xfrm>
            <a:off x="662153" y="1510688"/>
            <a:ext cx="4319750" cy="4666275"/>
          </a:xfrm>
        </p:spPr>
        <p:txBody>
          <a:bodyPr>
            <a:normAutofit/>
          </a:bodyPr>
          <a:lstStyle/>
          <a:p>
            <a:r>
              <a:rPr lang="ja-JP" altLang="en-US" sz="2800" dirty="0"/>
              <a:t>天候や時刻による</a:t>
            </a:r>
            <a:r>
              <a:rPr lang="ja-JP" altLang="en-US" sz="2800" b="1" dirty="0">
                <a:solidFill>
                  <a:srgbClr val="FFC000"/>
                </a:solidFill>
                <a:latin typeface="Yu Gothic" panose="020B0400000000000000" pitchFamily="50" charset="-128"/>
                <a:ea typeface="Yu Gothic" panose="020B0400000000000000" pitchFamily="50" charset="-128"/>
              </a:rPr>
              <a:t>色相や輝度の偏り</a:t>
            </a:r>
            <a:r>
              <a:rPr lang="ja-JP" altLang="en-US" sz="2800" dirty="0"/>
              <a:t>が存在</a:t>
            </a:r>
            <a:endParaRPr lang="en-US" altLang="ja-JP" sz="2800" dirty="0"/>
          </a:p>
          <a:p>
            <a:pPr lvl="1"/>
            <a:r>
              <a:rPr lang="ja-JP" altLang="en-US" sz="2600" dirty="0"/>
              <a:t>検出精度の低下</a:t>
            </a:r>
            <a:endParaRPr lang="en-US" altLang="ja-JP" sz="2600" dirty="0"/>
          </a:p>
          <a:p>
            <a:r>
              <a:rPr lang="en-US" altLang="ja-JP" sz="2800" dirty="0" err="1"/>
              <a:t>CLAHE</a:t>
            </a:r>
            <a:r>
              <a:rPr lang="ja-JP" altLang="en-US" sz="2800" dirty="0"/>
              <a:t>のアルゴリズムを用いて偏りを補正</a:t>
            </a:r>
            <a:endParaRPr lang="en-US" altLang="ja-JP" sz="2800" dirty="0"/>
          </a:p>
          <a:p>
            <a:pPr lvl="1"/>
            <a:endParaRPr lang="en-US" altLang="ja-JP" sz="2400" dirty="0"/>
          </a:p>
        </p:txBody>
      </p:sp>
      <p:pic>
        <p:nvPicPr>
          <p:cNvPr id="10" name="グラフィックス 9" descr="線矢印: 右回転">
            <a:extLst>
              <a:ext uri="{FF2B5EF4-FFF2-40B4-BE49-F238E27FC236}">
                <a16:creationId xmlns:a16="http://schemas.microsoft.com/office/drawing/2014/main" id="{4CC66AE4-2532-4446-ACDB-0C026BCEB3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436940">
            <a:off x="9876155" y="2533045"/>
            <a:ext cx="1476000" cy="1476000"/>
          </a:xfrm>
          <a:prstGeom prst="rect">
            <a:avLst/>
          </a:prstGeom>
        </p:spPr>
      </p:pic>
      <p:sp>
        <p:nvSpPr>
          <p:cNvPr id="2" name="四角形: 角を丸くする 1">
            <a:extLst>
              <a:ext uri="{FF2B5EF4-FFF2-40B4-BE49-F238E27FC236}">
                <a16:creationId xmlns:a16="http://schemas.microsoft.com/office/drawing/2014/main" id="{7CE75275-DF0B-466D-9B9E-EAFBFBCA5650}"/>
              </a:ext>
            </a:extLst>
          </p:cNvPr>
          <p:cNvSpPr/>
          <p:nvPr/>
        </p:nvSpPr>
        <p:spPr>
          <a:xfrm>
            <a:off x="6625579" y="2472721"/>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領域分割</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3" name="四角形: 角を丸くする 12">
            <a:extLst>
              <a:ext uri="{FF2B5EF4-FFF2-40B4-BE49-F238E27FC236}">
                <a16:creationId xmlns:a16="http://schemas.microsoft.com/office/drawing/2014/main" id="{EBE2B7B9-4A66-4349-B01D-F021F4480003}"/>
              </a:ext>
            </a:extLst>
          </p:cNvPr>
          <p:cNvSpPr/>
          <p:nvPr/>
        </p:nvSpPr>
        <p:spPr>
          <a:xfrm>
            <a:off x="6625579" y="5487849"/>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200" b="1" dirty="0">
                <a:solidFill>
                  <a:schemeClr val="accent6">
                    <a:lumMod val="50000"/>
                  </a:schemeClr>
                </a:solidFill>
                <a:latin typeface="Yu Gothic Medium" panose="020B0500000000000000" pitchFamily="50" charset="-128"/>
                <a:ea typeface="Yu Gothic Medium" panose="020B0500000000000000" pitchFamily="50" charset="-128"/>
              </a:rPr>
              <a:t>ヒストグラム均一化結果</a:t>
            </a:r>
            <a:endParaRPr kumimoji="1" lang="ja-JP" altLang="en-US" sz="22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2" name="四角形: 対角を丸める 11">
            <a:extLst>
              <a:ext uri="{FF2B5EF4-FFF2-40B4-BE49-F238E27FC236}">
                <a16:creationId xmlns:a16="http://schemas.microsoft.com/office/drawing/2014/main" id="{20146852-EEB5-4151-9CA0-9EE658DF095D}"/>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前処理</a:t>
            </a:r>
          </a:p>
        </p:txBody>
      </p:sp>
      <p:sp>
        <p:nvSpPr>
          <p:cNvPr id="15" name="タイトル 7">
            <a:extLst>
              <a:ext uri="{FF2B5EF4-FFF2-40B4-BE49-F238E27FC236}">
                <a16:creationId xmlns:a16="http://schemas.microsoft.com/office/drawing/2014/main" id="{7A606B38-E561-4D80-89AA-D9C57FC05AE6}"/>
              </a:ext>
            </a:extLst>
          </p:cNvPr>
          <p:cNvSpPr>
            <a:spLocks noGrp="1"/>
          </p:cNvSpPr>
          <p:nvPr>
            <p:ph type="title"/>
          </p:nvPr>
        </p:nvSpPr>
        <p:spPr>
          <a:xfrm>
            <a:off x="503441" y="457200"/>
            <a:ext cx="4085492" cy="1029592"/>
          </a:xfrm>
        </p:spPr>
        <p:txBody>
          <a:bodyPr/>
          <a:lstStyle/>
          <a:p>
            <a:r>
              <a:rPr lang="ja-JP" altLang="en-US" sz="3400" dirty="0"/>
              <a:t>ヒストグラム均一化</a:t>
            </a:r>
          </a:p>
        </p:txBody>
      </p:sp>
    </p:spTree>
    <p:extLst>
      <p:ext uri="{BB962C8B-B14F-4D97-AF65-F5344CB8AC3E}">
        <p14:creationId xmlns:p14="http://schemas.microsoft.com/office/powerpoint/2010/main" val="2199090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コンテンツ プレースホルダー 14">
                <a:extLst>
                  <a:ext uri="{FF2B5EF4-FFF2-40B4-BE49-F238E27FC236}">
                    <a16:creationId xmlns:a16="http://schemas.microsoft.com/office/drawing/2014/main" id="{DCEE6A49-4317-BE49-85A0-8BA563364A66}"/>
                  </a:ext>
                </a:extLst>
              </p:cNvPr>
              <p:cNvSpPr>
                <a:spLocks noGrp="1"/>
              </p:cNvSpPr>
              <p:nvPr>
                <p:ph idx="1"/>
              </p:nvPr>
            </p:nvSpPr>
            <p:spPr/>
            <p:txBody>
              <a:bodyPr>
                <a:normAutofit/>
              </a:bodyPr>
              <a:lstStyle/>
              <a:p>
                <a:r>
                  <a:rPr lang="ja-JP" altLang="en-US" dirty="0"/>
                  <a:t>各領域の特徴利用し</a:t>
                </a:r>
                <a:r>
                  <a:rPr lang="ja-JP" altLang="en-US" b="1" dirty="0">
                    <a:solidFill>
                      <a:srgbClr val="FF4829"/>
                    </a:solidFill>
                    <a:latin typeface="Yu Gothic" panose="020B0400000000000000" pitchFamily="34" charset="-128"/>
                    <a:ea typeface="Yu Gothic" panose="020B0400000000000000" pitchFamily="34" charset="-128"/>
                  </a:rPr>
                  <a:t>閾値処理</a:t>
                </a:r>
                <a:r>
                  <a:rPr lang="ja-JP" altLang="en-US" dirty="0"/>
                  <a:t>にて検出</a:t>
                </a:r>
                <a:endParaRPr lang="en-US" altLang="ja-JP" dirty="0"/>
              </a:p>
              <a:p>
                <a:r>
                  <a:rPr lang="ja-JP" altLang="en-US" dirty="0"/>
                  <a:t>以下の指標を利用</a:t>
                </a:r>
                <a:endParaRPr lang="en-US" altLang="ja-JP" dirty="0"/>
              </a:p>
              <a:p>
                <a:pPr lvl="1"/>
                <a:r>
                  <a:rPr lang="en-US" altLang="ja-JP" dirty="0"/>
                  <a:t>L*a*b*</a:t>
                </a:r>
                <a:r>
                  <a:rPr lang="ja-JP" altLang="en-US" dirty="0"/>
                  <a:t>色空間</a:t>
                </a:r>
                <a:endParaRPr lang="en-US" altLang="ja-JP" dirty="0"/>
              </a:p>
              <a:p>
                <a:pPr lvl="1"/>
                <a:r>
                  <a:rPr lang="en-US" altLang="ja-JP" dirty="0" err="1"/>
                  <a:t>HSV</a:t>
                </a:r>
                <a:r>
                  <a:rPr lang="ja-JP" altLang="en-US" dirty="0"/>
                  <a:t>色空間</a:t>
                </a:r>
                <a:endParaRPr lang="en-US" altLang="ja-JP" dirty="0"/>
              </a:p>
              <a:p>
                <a:pPr lvl="1"/>
                <a:r>
                  <a:rPr lang="ja-JP" altLang="en-US" dirty="0"/>
                  <a:t>エッジ抽出率</a:t>
                </a:r>
                <a:endParaRPr lang="en-US" altLang="ja-JP" dirty="0"/>
              </a:p>
              <a:p>
                <a:pPr lvl="1"/>
                <a:r>
                  <a:rPr lang="en-US" altLang="ja-JP" dirty="0" err="1"/>
                  <a:t>GSI</a:t>
                </a:r>
                <a:endParaRPr lang="en-US" altLang="ja-JP" dirty="0"/>
              </a:p>
              <a:p>
                <a:pPr lvl="2">
                  <a:buClr>
                    <a:schemeClr val="bg1"/>
                  </a:buClr>
                </a:pPr>
                <a14:m>
                  <m:oMath xmlns:m="http://schemas.openxmlformats.org/officeDocument/2006/math">
                    <m:r>
                      <m:rPr>
                        <m:sty m:val="p"/>
                      </m:rPr>
                      <a:rPr lang="en-US" altLang="ja-JP" i="0">
                        <a:latin typeface="Cambria Math" panose="02040503050406030204" pitchFamily="18" charset="0"/>
                      </a:rPr>
                      <m:t>GSI</m:t>
                    </m:r>
                    <m:r>
                      <a:rPr lang="en-US" altLang="ja-JP" i="0" smtClean="0">
                        <a:latin typeface="Cambria Math" panose="02040503050406030204" pitchFamily="18" charset="0"/>
                      </a:rPr>
                      <m:t>=</m:t>
                    </m:r>
                    <m:f>
                      <m:fPr>
                        <m:ctrlPr>
                          <a:rPr lang="en-US" altLang="ja-JP" i="1" smtClean="0">
                            <a:latin typeface="Cambria Math" panose="02040503050406030204" pitchFamily="18" charset="0"/>
                          </a:rPr>
                        </m:ctrlPr>
                      </m:fPr>
                      <m:num>
                        <m:r>
                          <m:rPr>
                            <m:sty m:val="p"/>
                          </m:rPr>
                          <a:rPr lang="en-US" altLang="ja-JP" b="0" i="0" smtClean="0">
                            <a:latin typeface="Cambria Math" panose="02040503050406030204" pitchFamily="18" charset="0"/>
                          </a:rPr>
                          <m:t>R</m:t>
                        </m:r>
                        <m:r>
                          <a:rPr lang="en-US" altLang="ja-JP" b="0" i="0" smtClean="0">
                            <a:latin typeface="Cambria Math" panose="02040503050406030204" pitchFamily="18" charset="0"/>
                          </a:rPr>
                          <m:t> −</m:t>
                        </m:r>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B</m:t>
                        </m:r>
                      </m:num>
                      <m:den>
                        <m:r>
                          <m:rPr>
                            <m:sty m:val="p"/>
                          </m:rPr>
                          <a:rPr lang="en-US" altLang="ja-JP" i="0">
                            <a:latin typeface="Cambria Math" panose="02040503050406030204" pitchFamily="18" charset="0"/>
                          </a:rPr>
                          <m:t>R</m:t>
                        </m:r>
                        <m:r>
                          <a:rPr lang="en-US" altLang="ja-JP" b="0" i="0" smtClean="0">
                            <a:latin typeface="Cambria Math" panose="02040503050406030204" pitchFamily="18" charset="0"/>
                          </a:rPr>
                          <m:t> + </m:t>
                        </m:r>
                        <m:r>
                          <m:rPr>
                            <m:sty m:val="p"/>
                          </m:rPr>
                          <a:rPr lang="en-US" altLang="ja-JP" b="0" i="0" smtClean="0">
                            <a:latin typeface="Cambria Math" panose="02040503050406030204" pitchFamily="18" charset="0"/>
                          </a:rPr>
                          <m:t>G</m:t>
                        </m:r>
                        <m:r>
                          <a:rPr lang="en-US" altLang="ja-JP" b="0" i="0" smtClean="0">
                            <a:latin typeface="Cambria Math" panose="02040503050406030204" pitchFamily="18" charset="0"/>
                          </a:rPr>
                          <m:t> + </m:t>
                        </m:r>
                        <m:r>
                          <m:rPr>
                            <m:sty m:val="p"/>
                          </m:rPr>
                          <a:rPr lang="en-US" altLang="ja-JP" b="0" i="0" smtClean="0">
                            <a:latin typeface="Cambria Math" panose="02040503050406030204" pitchFamily="18" charset="0"/>
                          </a:rPr>
                          <m:t>B</m:t>
                        </m:r>
                      </m:den>
                    </m:f>
                  </m:oMath>
                </a14:m>
                <a:endParaRPr lang="en-US" altLang="ja-JP" dirty="0">
                  <a:latin typeface="Yu Gothic Medium" panose="020B0500000000000000" pitchFamily="50" charset="-128"/>
                  <a:ea typeface="Yu Gothic Medium" panose="020B0500000000000000" pitchFamily="50" charset="-128"/>
                </a:endParaRPr>
              </a:p>
            </p:txBody>
          </p:sp>
        </mc:Choice>
        <mc:Fallback xmlns="">
          <p:sp>
            <p:nvSpPr>
              <p:cNvPr id="15" name="コンテンツ プレースホルダー 14">
                <a:extLst>
                  <a:ext uri="{FF2B5EF4-FFF2-40B4-BE49-F238E27FC236}">
                    <a16:creationId xmlns:a16="http://schemas.microsoft.com/office/drawing/2014/main" id="{DCEE6A49-4317-BE49-85A0-8BA563364A66}"/>
                  </a:ext>
                </a:extLst>
              </p:cNvPr>
              <p:cNvSpPr>
                <a:spLocks noGrp="1" noRot="1" noChangeAspect="1" noMove="1" noResize="1" noEditPoints="1" noAdjustHandles="1" noChangeArrowheads="1" noChangeShapeType="1" noTextEdit="1"/>
              </p:cNvSpPr>
              <p:nvPr>
                <p:ph idx="1"/>
              </p:nvPr>
            </p:nvSpPr>
            <p:spPr>
              <a:blipFill>
                <a:blip r:embed="rId3"/>
                <a:stretch>
                  <a:fillRect l="-870" t="-261"/>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lstStyle/>
          <a:p>
            <a:r>
              <a:rPr lang="ja-JP" altLang="en-US" dirty="0"/>
              <a:t>災害領域検出・不要領域検出</a:t>
            </a:r>
            <a:endParaRPr kumimoji="1" lang="ja-JP" altLang="en-US"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12</a:t>
            </a:fld>
            <a:endParaRPr kumimoji="1" lang="ja-JP" altLang="en-US"/>
          </a:p>
        </p:txBody>
      </p:sp>
      <p:graphicFrame>
        <p:nvGraphicFramePr>
          <p:cNvPr id="18" name="表 9">
            <a:extLst>
              <a:ext uri="{FF2B5EF4-FFF2-40B4-BE49-F238E27FC236}">
                <a16:creationId xmlns:a16="http://schemas.microsoft.com/office/drawing/2014/main" id="{4677EB21-6FA6-0343-B805-68B92C16893A}"/>
              </a:ext>
            </a:extLst>
          </p:cNvPr>
          <p:cNvGraphicFramePr>
            <a:graphicFrameLocks noGrp="1"/>
          </p:cNvGraphicFramePr>
          <p:nvPr>
            <p:extLst>
              <p:ext uri="{D42A27DB-BD31-4B8C-83A1-F6EECF244321}">
                <p14:modId xmlns:p14="http://schemas.microsoft.com/office/powerpoint/2010/main" val="2424298372"/>
              </p:ext>
            </p:extLst>
          </p:nvPr>
        </p:nvGraphicFramePr>
        <p:xfrm>
          <a:off x="6194324" y="2985721"/>
          <a:ext cx="5159476" cy="3191242"/>
        </p:xfrm>
        <a:graphic>
          <a:graphicData uri="http://schemas.openxmlformats.org/drawingml/2006/table">
            <a:tbl>
              <a:tblPr firstRow="1" bandRow="1">
                <a:tableStyleId>{93296810-A885-4BE3-A3E7-6D5BEEA58F35}</a:tableStyleId>
              </a:tblPr>
              <a:tblGrid>
                <a:gridCol w="1321266">
                  <a:extLst>
                    <a:ext uri="{9D8B030D-6E8A-4147-A177-3AD203B41FA5}">
                      <a16:colId xmlns:a16="http://schemas.microsoft.com/office/drawing/2014/main" val="3279677919"/>
                    </a:ext>
                  </a:extLst>
                </a:gridCol>
                <a:gridCol w="1162368">
                  <a:extLst>
                    <a:ext uri="{9D8B030D-6E8A-4147-A177-3AD203B41FA5}">
                      <a16:colId xmlns:a16="http://schemas.microsoft.com/office/drawing/2014/main" val="71540592"/>
                    </a:ext>
                  </a:extLst>
                </a:gridCol>
                <a:gridCol w="2675842">
                  <a:extLst>
                    <a:ext uri="{9D8B030D-6E8A-4147-A177-3AD203B41FA5}">
                      <a16:colId xmlns:a16="http://schemas.microsoft.com/office/drawing/2014/main" val="2228461465"/>
                    </a:ext>
                  </a:extLst>
                </a:gridCol>
              </a:tblGrid>
              <a:tr h="377570">
                <a:tc>
                  <a:txBody>
                    <a:bodyPr/>
                    <a:lstStyle/>
                    <a:p>
                      <a:pPr algn="ctr"/>
                      <a:r>
                        <a:rPr kumimoji="1" lang="ja-JP" altLang="en-US" sz="1800" b="0" i="0" dirty="0">
                          <a:latin typeface="Yu Gothic Medium" panose="020B0400000000000000" pitchFamily="34" charset="-128"/>
                          <a:ea typeface="Yu Gothic Medium" panose="020B0400000000000000" pitchFamily="34" charset="-128"/>
                        </a:rPr>
                        <a:t>検出種別</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800" b="0" i="0">
                          <a:latin typeface="Yu Gothic Medium" panose="020B0400000000000000" pitchFamily="34" charset="-128"/>
                          <a:ea typeface="Yu Gothic Medium" panose="020B0400000000000000" pitchFamily="34" charset="-128"/>
                        </a:rPr>
                        <a:t>特徴</a:t>
                      </a:r>
                      <a:endParaRPr kumimoji="1" lang="ja-JP" altLang="en-US" sz="1800" b="0" i="0" dirty="0">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4151348114"/>
                  </a:ext>
                </a:extLst>
              </a:tr>
              <a:tr h="651696">
                <a:tc rowSpan="2">
                  <a:txBody>
                    <a:bodyPr/>
                    <a:lstStyle/>
                    <a:p>
                      <a:pPr algn="ctr"/>
                      <a:r>
                        <a:rPr kumimoji="1" lang="ja-JP" altLang="en-US" sz="1800" b="0" i="0" dirty="0">
                          <a:solidFill>
                            <a:schemeClr val="tx1"/>
                          </a:solidFill>
                          <a:latin typeface="Yu Gothic Medium" panose="020B0400000000000000" pitchFamily="34" charset="-128"/>
                          <a:ea typeface="Yu Gothic Medium" panose="020B0400000000000000" pitchFamily="34" charset="-128"/>
                        </a:rPr>
                        <a:t>災害領域</a:t>
                      </a:r>
                    </a:p>
                  </a:txBody>
                  <a:tcPr anchor="ctr"/>
                </a:tc>
                <a:tc>
                  <a:txBody>
                    <a:bodyPr/>
                    <a:lstStyle/>
                    <a:p>
                      <a:pPr algn="ctr"/>
                      <a:r>
                        <a:rPr kumimoji="1" lang="ja-JP" altLang="en-US" sz="1800" b="0" i="0" dirty="0">
                          <a:solidFill>
                            <a:schemeClr val="tx1"/>
                          </a:solidFill>
                          <a:latin typeface="Yu Gothic Medium" panose="020B0400000000000000" pitchFamily="34" charset="-128"/>
                          <a:ea typeface="Yu Gothic Medium" panose="020B0400000000000000" pitchFamily="34" charset="-128"/>
                        </a:rPr>
                        <a:t>斜面崩壊</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a:solidFill>
                            <a:schemeClr val="tx1"/>
                          </a:solidFill>
                          <a:latin typeface="Yu Gothic Medium" panose="020B0400000000000000" pitchFamily="34" charset="-128"/>
                          <a:ea typeface="Yu Gothic Medium" panose="020B0400000000000000" pitchFamily="34" charset="-128"/>
                        </a:rPr>
                        <a:t>赤色が強く輝度が低い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1556828018"/>
                  </a:ext>
                </a:extLst>
              </a:tr>
              <a:tr h="651696">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a:solidFill>
                            <a:schemeClr val="tx1"/>
                          </a:solidFill>
                          <a:latin typeface="Yu Gothic Medium" panose="020B0400000000000000" pitchFamily="34" charset="-128"/>
                          <a:ea typeface="Yu Gothic Medium" panose="020B0400000000000000" pitchFamily="34" charset="-128"/>
                        </a:rPr>
                        <a:t>浸水</a:t>
                      </a:r>
                      <a:endParaRPr kumimoji="1" lang="ja-JP" altLang="en-US" sz="1800" b="0" i="0" dirty="0">
                        <a:solidFill>
                          <a:schemeClr val="tx1"/>
                        </a:solidFill>
                        <a:latin typeface="Yu Gothic Medium" panose="020B0400000000000000" pitchFamily="34" charset="-128"/>
                        <a:ea typeface="Yu Gothic Medium" panose="020B0400000000000000" pitchFamily="34" charset="-128"/>
                      </a:endParaRPr>
                    </a:p>
                  </a:txBody>
                  <a:tcPr anchor="ctr"/>
                </a:tc>
                <a:tc>
                  <a:txBody>
                    <a:bodyPr/>
                    <a:lstStyle/>
                    <a:p>
                      <a:pPr algn="ctr"/>
                      <a:r>
                        <a:rPr lang="ja-JP" altLang="en-US" sz="1800" b="0" i="0">
                          <a:solidFill>
                            <a:schemeClr val="tx1"/>
                          </a:solidFill>
                          <a:latin typeface="Yu Gothic Medium" panose="020B0400000000000000" pitchFamily="34" charset="-128"/>
                          <a:ea typeface="Yu Gothic Medium" panose="020B0400000000000000" pitchFamily="34" charset="-128"/>
                        </a:rPr>
                        <a:t>赤色が強く輝度が高い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p>
                      <a:pPr algn="ctr">
                        <a:buClr>
                          <a:srgbClr val="3B3838"/>
                        </a:buClr>
                      </a:pPr>
                      <a:r>
                        <a:rPr lang="ja-JP" altLang="en-US" sz="1800" b="0" i="0">
                          <a:solidFill>
                            <a:schemeClr val="tx1"/>
                          </a:solidFill>
                          <a:latin typeface="Yu Gothic Medium" panose="020B0400000000000000" pitchFamily="34" charset="-128"/>
                          <a:ea typeface="Yu Gothic Medium" panose="020B0400000000000000" pitchFamily="34" charset="-128"/>
                        </a:rPr>
                        <a:t>均一度が高い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276662957"/>
                  </a:ext>
                </a:extLst>
              </a:tr>
              <a:tr h="377570">
                <a:tc rowSpan="4">
                  <a:txBody>
                    <a:bodyPr/>
                    <a:lstStyle/>
                    <a:p>
                      <a:pPr algn="ctr"/>
                      <a:r>
                        <a:rPr kumimoji="1" lang="ja-JP" altLang="en-US" sz="1800" b="0" i="0">
                          <a:solidFill>
                            <a:schemeClr val="tx1"/>
                          </a:solidFill>
                          <a:latin typeface="Yu Gothic Medium" panose="020B0400000000000000" pitchFamily="34" charset="-128"/>
                          <a:ea typeface="Yu Gothic Medium" panose="020B0400000000000000" pitchFamily="34" charset="-128"/>
                        </a:rPr>
                        <a:t>不要領域</a:t>
                      </a:r>
                      <a:endParaRPr kumimoji="1" lang="ja-JP" altLang="en-US" sz="1800" b="0" i="0" dirty="0">
                        <a:solidFill>
                          <a:schemeClr val="tx1"/>
                        </a:solidFill>
                        <a:latin typeface="Yu Gothic Medium" panose="020B0400000000000000" pitchFamily="34" charset="-128"/>
                        <a:ea typeface="Yu Gothic Medium" panose="020B0400000000000000" pitchFamily="34" charset="-128"/>
                      </a:endParaRPr>
                    </a:p>
                  </a:txBody>
                  <a:tcPr anchor="ctr"/>
                </a:tc>
                <a:tc>
                  <a:txBody>
                    <a:bodyPr/>
                    <a:lstStyle/>
                    <a:p>
                      <a:pPr algn="ctr"/>
                      <a:r>
                        <a:rPr kumimoji="1" lang="ja-JP" altLang="en-US" sz="1800" b="0" i="0">
                          <a:solidFill>
                            <a:schemeClr val="tx1"/>
                          </a:solidFill>
                          <a:latin typeface="Yu Gothic Medium" panose="020B0400000000000000" pitchFamily="34" charset="-128"/>
                          <a:ea typeface="Yu Gothic Medium" panose="020B0400000000000000" pitchFamily="34" charset="-128"/>
                        </a:rPr>
                        <a:t>空</a:t>
                      </a:r>
                      <a:endParaRPr kumimoji="1" lang="ja-JP" altLang="en-US" sz="1800" b="0" i="0" dirty="0">
                        <a:solidFill>
                          <a:schemeClr val="tx1"/>
                        </a:solidFill>
                        <a:latin typeface="Yu Gothic Medium" panose="020B0400000000000000" pitchFamily="34" charset="-128"/>
                        <a:ea typeface="Yu Gothic Medium" panose="020B0400000000000000" pitchFamily="34"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a:solidFill>
                            <a:schemeClr val="tx1"/>
                          </a:solidFill>
                          <a:latin typeface="Yu Gothic Medium" panose="020B0400000000000000" pitchFamily="34" charset="-128"/>
                          <a:ea typeface="Yu Gothic Medium" panose="020B0400000000000000" pitchFamily="34" charset="-128"/>
                        </a:rPr>
                        <a:t>青色が強く輝度が高い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762358145"/>
                  </a:ext>
                </a:extLst>
              </a:tr>
              <a:tr h="377570">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a:solidFill>
                            <a:schemeClr val="tx1"/>
                          </a:solidFill>
                          <a:latin typeface="Yu Gothic Medium" panose="020B0400000000000000" pitchFamily="34" charset="-128"/>
                          <a:ea typeface="Yu Gothic Medium" panose="020B0400000000000000" pitchFamily="34" charset="-128"/>
                        </a:rPr>
                        <a:t>植生</a:t>
                      </a:r>
                      <a:endParaRPr kumimoji="1" lang="ja-JP" altLang="en-US" sz="1800" b="0" i="0" dirty="0">
                        <a:solidFill>
                          <a:schemeClr val="tx1"/>
                        </a:solidFill>
                        <a:latin typeface="Yu Gothic Medium" panose="020B0400000000000000" pitchFamily="34" charset="-128"/>
                        <a:ea typeface="Yu Gothic Medium" panose="020B0400000000000000" pitchFamily="34"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a:solidFill>
                            <a:schemeClr val="tx1"/>
                          </a:solidFill>
                          <a:latin typeface="Yu Gothic Medium" panose="020B0400000000000000" pitchFamily="34" charset="-128"/>
                          <a:ea typeface="Yu Gothic Medium" panose="020B0400000000000000" pitchFamily="34" charset="-128"/>
                        </a:rPr>
                        <a:t>緑色が強い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62036478"/>
                  </a:ext>
                </a:extLst>
              </a:tr>
              <a:tr h="377570">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dirty="0">
                          <a:solidFill>
                            <a:schemeClr val="tx1"/>
                          </a:solidFill>
                          <a:latin typeface="Yu Gothic Medium" panose="020B0400000000000000" pitchFamily="34" charset="-128"/>
                          <a:ea typeface="Yu Gothic Medium" panose="020B0400000000000000" pitchFamily="34" charset="-128"/>
                        </a:rPr>
                        <a:t>瓦礫</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a:solidFill>
                            <a:schemeClr val="tx1"/>
                          </a:solidFill>
                          <a:latin typeface="Yu Gothic Medium" panose="020B0400000000000000" pitchFamily="34" charset="-128"/>
                          <a:ea typeface="Yu Gothic Medium" panose="020B0400000000000000" pitchFamily="34" charset="-128"/>
                        </a:rPr>
                        <a:t>均一度が低い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791151367"/>
                  </a:ext>
                </a:extLst>
              </a:tr>
              <a:tr h="377570">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dirty="0">
                          <a:solidFill>
                            <a:schemeClr val="tx1"/>
                          </a:solidFill>
                          <a:latin typeface="Yu Gothic Medium" panose="020B0400000000000000" pitchFamily="34" charset="-128"/>
                          <a:ea typeface="Yu Gothic Medium" panose="020B0400000000000000" pitchFamily="34" charset="-128"/>
                        </a:rPr>
                        <a:t>建物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chemeClr val="tx1"/>
                          </a:solidFill>
                          <a:latin typeface="Yu Gothic Medium" panose="020B0400000000000000" pitchFamily="34" charset="-128"/>
                          <a:ea typeface="Yu Gothic Medium" panose="020B0400000000000000" pitchFamily="34" charset="-128"/>
                        </a:rPr>
                        <a:t>均一度が高い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1598786319"/>
                  </a:ext>
                </a:extLst>
              </a:tr>
            </a:tbl>
          </a:graphicData>
        </a:graphic>
      </p:graphicFrame>
      <p:sp>
        <p:nvSpPr>
          <p:cNvPr id="6" name="四角形: 対角を丸める 5">
            <a:extLst>
              <a:ext uri="{FF2B5EF4-FFF2-40B4-BE49-F238E27FC236}">
                <a16:creationId xmlns:a16="http://schemas.microsoft.com/office/drawing/2014/main" id="{CE9274B5-4007-4D6E-8305-382C6D36A720}"/>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accent6">
                    <a:lumMod val="75000"/>
                  </a:schemeClr>
                </a:solidFill>
                <a:latin typeface="Yu Gothic" panose="020B0400000000000000" pitchFamily="50" charset="-128"/>
                <a:ea typeface="Yu Gothic" panose="020B0400000000000000" pitchFamily="50" charset="-128"/>
              </a:rPr>
              <a:t>検出</a:t>
            </a: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処理</a:t>
            </a:r>
          </a:p>
        </p:txBody>
      </p:sp>
    </p:spTree>
    <p:extLst>
      <p:ext uri="{BB962C8B-B14F-4D97-AF65-F5344CB8AC3E}">
        <p14:creationId xmlns:p14="http://schemas.microsoft.com/office/powerpoint/2010/main" val="225561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3">
            <a:extLst>
              <a:ext uri="{FF2B5EF4-FFF2-40B4-BE49-F238E27FC236}">
                <a16:creationId xmlns:a16="http://schemas.microsoft.com/office/drawing/2014/main" id="{897C909A-2BB7-C747-8D44-2ABFEABCC954}"/>
              </a:ext>
            </a:extLst>
          </p:cNvPr>
          <p:cNvSpPr>
            <a:spLocks noGrp="1"/>
          </p:cNvSpPr>
          <p:nvPr>
            <p:ph idx="1"/>
          </p:nvPr>
        </p:nvSpPr>
        <p:spPr/>
        <p:txBody>
          <a:bodyPr/>
          <a:lstStyle/>
          <a:p>
            <a:pPr marL="0" indent="0">
              <a:buNone/>
            </a:pPr>
            <a:r>
              <a:rPr lang="ja-JP" altLang="en-US" b="1" dirty="0">
                <a:solidFill>
                  <a:srgbClr val="549E39"/>
                </a:solidFill>
                <a:latin typeface="Yu Gothic" panose="020B0400000000000000" pitchFamily="34" charset="-128"/>
                <a:ea typeface="Yu Gothic" panose="020B0400000000000000" pitchFamily="34" charset="-128"/>
              </a:rPr>
              <a:t>斜面崩壊領域</a:t>
            </a:r>
            <a:endParaRPr lang="en" altLang="ja-JP" b="1" dirty="0">
              <a:solidFill>
                <a:srgbClr val="549E39"/>
              </a:solidFill>
              <a:latin typeface="Yu Gothic" panose="020B0400000000000000" pitchFamily="34" charset="-128"/>
              <a:ea typeface="Yu Gothic" panose="020B0400000000000000" pitchFamily="34" charset="-128"/>
            </a:endParaRPr>
          </a:p>
          <a:p>
            <a:r>
              <a:rPr lang="en" altLang="ja-JP" sz="2800" dirty="0"/>
              <a:t>L*a*b*</a:t>
            </a:r>
            <a:r>
              <a:rPr lang="ja-JP" altLang="en-US" sz="2800" dirty="0"/>
              <a:t>色空間を利用</a:t>
            </a:r>
            <a:endParaRPr lang="en-US" altLang="ja-JP" sz="2800" dirty="0"/>
          </a:p>
          <a:p>
            <a:pPr lvl="1"/>
            <a:r>
              <a:rPr lang="ja-JP" altLang="en-US" sz="2400" dirty="0"/>
              <a:t>このとき瓦礫・建物等を誤検出</a:t>
            </a:r>
          </a:p>
          <a:p>
            <a:pPr lvl="1">
              <a:buClr>
                <a:schemeClr val="bg1"/>
              </a:buClr>
            </a:pPr>
            <a:r>
              <a:rPr lang="ja-JP" altLang="en-US" sz="2400" dirty="0"/>
              <a:t>→</a:t>
            </a:r>
            <a:r>
              <a:rPr lang="en-US" altLang="ja-JP" sz="2400" dirty="0"/>
              <a:t> </a:t>
            </a:r>
            <a:r>
              <a:rPr lang="ja-JP" altLang="en-US" sz="2400" dirty="0"/>
              <a:t>後に除去処理を行う</a:t>
            </a:r>
          </a:p>
        </p:txBody>
      </p:sp>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normAutofit/>
          </a:bodyPr>
          <a:lstStyle/>
          <a:p>
            <a:r>
              <a:rPr lang="ja-JP" altLang="en-US" dirty="0"/>
              <a:t>災害領域検出</a:t>
            </a:r>
            <a:r>
              <a:rPr lang="en-US" altLang="ja-JP" dirty="0"/>
              <a:t>【</a:t>
            </a:r>
            <a:r>
              <a:rPr lang="ja-JP" altLang="en-US" dirty="0"/>
              <a:t>斜面崩壊</a:t>
            </a:r>
            <a:r>
              <a:rPr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13</a:t>
            </a:fld>
            <a:endParaRPr kumimoji="1" lang="ja-JP" altLang="en-US"/>
          </a:p>
        </p:txBody>
      </p:sp>
      <p:pic>
        <p:nvPicPr>
          <p:cNvPr id="11" name="図 10">
            <a:extLst>
              <a:ext uri="{FF2B5EF4-FFF2-40B4-BE49-F238E27FC236}">
                <a16:creationId xmlns:a16="http://schemas.microsoft.com/office/drawing/2014/main" id="{1427CC2E-E808-B84B-9943-B1FDC6F0A1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96370" y="3277338"/>
            <a:ext cx="5159476" cy="2899625"/>
          </a:xfrm>
          <a:prstGeom prst="rect">
            <a:avLst/>
          </a:prstGeom>
        </p:spPr>
      </p:pic>
      <p:graphicFrame>
        <p:nvGraphicFramePr>
          <p:cNvPr id="7" name="表 9">
            <a:extLst>
              <a:ext uri="{FF2B5EF4-FFF2-40B4-BE49-F238E27FC236}">
                <a16:creationId xmlns:a16="http://schemas.microsoft.com/office/drawing/2014/main" id="{07C74CEF-5E87-914E-808F-3C2DF7376BF2}"/>
              </a:ext>
            </a:extLst>
          </p:cNvPr>
          <p:cNvGraphicFramePr>
            <a:graphicFrameLocks noGrp="1"/>
          </p:cNvGraphicFramePr>
          <p:nvPr>
            <p:extLst>
              <p:ext uri="{D42A27DB-BD31-4B8C-83A1-F6EECF244321}">
                <p14:modId xmlns:p14="http://schemas.microsoft.com/office/powerpoint/2010/main" val="3335386394"/>
              </p:ext>
            </p:extLst>
          </p:nvPr>
        </p:nvGraphicFramePr>
        <p:xfrm>
          <a:off x="838200" y="4506831"/>
          <a:ext cx="5159476" cy="1680962"/>
        </p:xfrm>
        <a:graphic>
          <a:graphicData uri="http://schemas.openxmlformats.org/drawingml/2006/table">
            <a:tbl>
              <a:tblPr firstRow="1" bandRow="1">
                <a:tableStyleId>{93296810-A885-4BE3-A3E7-6D5BEEA58F35}</a:tableStyleId>
              </a:tblPr>
              <a:tblGrid>
                <a:gridCol w="1321266">
                  <a:extLst>
                    <a:ext uri="{9D8B030D-6E8A-4147-A177-3AD203B41FA5}">
                      <a16:colId xmlns:a16="http://schemas.microsoft.com/office/drawing/2014/main" val="3279677919"/>
                    </a:ext>
                  </a:extLst>
                </a:gridCol>
                <a:gridCol w="1162368">
                  <a:extLst>
                    <a:ext uri="{9D8B030D-6E8A-4147-A177-3AD203B41FA5}">
                      <a16:colId xmlns:a16="http://schemas.microsoft.com/office/drawing/2014/main" val="71540592"/>
                    </a:ext>
                  </a:extLst>
                </a:gridCol>
                <a:gridCol w="2675842">
                  <a:extLst>
                    <a:ext uri="{9D8B030D-6E8A-4147-A177-3AD203B41FA5}">
                      <a16:colId xmlns:a16="http://schemas.microsoft.com/office/drawing/2014/main" val="2228461465"/>
                    </a:ext>
                  </a:extLst>
                </a:gridCol>
              </a:tblGrid>
              <a:tr h="377570">
                <a:tc>
                  <a:txBody>
                    <a:bodyPr/>
                    <a:lstStyle/>
                    <a:p>
                      <a:pPr algn="ctr"/>
                      <a:r>
                        <a:rPr kumimoji="1" lang="ja-JP" altLang="en-US" sz="1800" b="0" i="0" dirty="0">
                          <a:latin typeface="Yu Gothic Medium" panose="020B0400000000000000" pitchFamily="34" charset="-128"/>
                          <a:ea typeface="Yu Gothic Medium" panose="020B0400000000000000" pitchFamily="34" charset="-128"/>
                        </a:rPr>
                        <a:t>検出種別</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特徴</a:t>
                      </a:r>
                    </a:p>
                  </a:txBody>
                  <a:tcPr anchor="ctr"/>
                </a:tc>
                <a:extLst>
                  <a:ext uri="{0D108BD9-81ED-4DB2-BD59-A6C34878D82A}">
                    <a16:rowId xmlns:a16="http://schemas.microsoft.com/office/drawing/2014/main" val="4151348114"/>
                  </a:ext>
                </a:extLst>
              </a:tr>
              <a:tr h="651696">
                <a:tc rowSpan="2">
                  <a:txBody>
                    <a:bodyPr/>
                    <a:lstStyle/>
                    <a:p>
                      <a:pPr algn="ctr"/>
                      <a:r>
                        <a:rPr kumimoji="1" lang="ja-JP" altLang="en-US" sz="1800" b="0" i="0" dirty="0">
                          <a:latin typeface="Yu Gothic Medium" panose="020B0400000000000000" pitchFamily="34" charset="-128"/>
                          <a:ea typeface="Yu Gothic Medium" panose="020B0400000000000000" pitchFamily="34" charset="-128"/>
                        </a:rPr>
                        <a:t>災害領域</a:t>
                      </a:r>
                    </a:p>
                  </a:txBody>
                  <a:tcPr anchor="ctr"/>
                </a:tc>
                <a:tc>
                  <a:txBody>
                    <a:bodyPr/>
                    <a:lstStyle/>
                    <a:p>
                      <a:pPr algn="ctr"/>
                      <a:r>
                        <a:rPr kumimoji="1" lang="ja-JP" altLang="en-US" sz="1800" b="0" i="0">
                          <a:solidFill>
                            <a:srgbClr val="FF4829"/>
                          </a:solidFill>
                          <a:latin typeface="Yu Gothic Medium" panose="020B0400000000000000" pitchFamily="34" charset="-128"/>
                          <a:ea typeface="Yu Gothic Medium" panose="020B0400000000000000" pitchFamily="34" charset="-128"/>
                        </a:rPr>
                        <a:t>斜面崩壊</a:t>
                      </a:r>
                      <a:endParaRPr kumimoji="1" lang="ja-JP" altLang="en-US" sz="1800" b="0" i="0" dirty="0">
                        <a:solidFill>
                          <a:srgbClr val="FF4829"/>
                        </a:solidFill>
                        <a:latin typeface="Yu Gothic Medium" panose="020B0400000000000000" pitchFamily="34" charset="-128"/>
                        <a:ea typeface="Yu Gothic Medium" panose="020B0400000000000000" pitchFamily="34"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a:solidFill>
                            <a:srgbClr val="FF4829"/>
                          </a:solidFill>
                          <a:latin typeface="Yu Gothic Medium" panose="020B0400000000000000" pitchFamily="34" charset="-128"/>
                          <a:ea typeface="Yu Gothic Medium" panose="020B0400000000000000" pitchFamily="34" charset="-128"/>
                        </a:rPr>
                        <a:t>赤色が強く輝度が低い</a:t>
                      </a:r>
                      <a:endParaRPr lang="en-US" altLang="ja-JP" sz="1800" b="0" i="0" dirty="0">
                        <a:solidFill>
                          <a:srgbClr val="FF4829"/>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1556828018"/>
                  </a:ext>
                </a:extLst>
              </a:tr>
              <a:tr h="651696">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a:latin typeface="Yu Gothic Medium" panose="020B0400000000000000" pitchFamily="34" charset="-128"/>
                          <a:ea typeface="Yu Gothic Medium" panose="020B0400000000000000" pitchFamily="34" charset="-128"/>
                        </a:rPr>
                        <a:t>浸水</a:t>
                      </a:r>
                      <a:endParaRPr kumimoji="1" lang="ja-JP" altLang="en-US" sz="1800" b="0" i="0" dirty="0">
                        <a:latin typeface="Yu Gothic Medium" panose="020B0400000000000000" pitchFamily="34" charset="-128"/>
                        <a:ea typeface="Yu Gothic Medium" panose="020B0400000000000000" pitchFamily="34" charset="-128"/>
                      </a:endParaRPr>
                    </a:p>
                  </a:txBody>
                  <a:tcPr anchor="ctr"/>
                </a:tc>
                <a:tc>
                  <a:txBody>
                    <a:bodyPr/>
                    <a:lstStyle/>
                    <a:p>
                      <a:pPr algn="ctr"/>
                      <a:r>
                        <a:rPr lang="ja-JP" altLang="en-US" sz="1800" b="0" i="0" dirty="0">
                          <a:solidFill>
                            <a:schemeClr val="tx1"/>
                          </a:solidFill>
                          <a:latin typeface="Yu Gothic Medium" panose="020B0400000000000000" pitchFamily="34" charset="-128"/>
                          <a:ea typeface="Yu Gothic Medium" panose="020B0400000000000000" pitchFamily="34" charset="-128"/>
                        </a:rPr>
                        <a:t>赤色が強く輝度が高い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p>
                      <a:pPr algn="ctr">
                        <a:buClr>
                          <a:srgbClr val="3B3838"/>
                        </a:buClr>
                      </a:pPr>
                      <a:r>
                        <a:rPr lang="ja-JP" altLang="en-US" sz="1800" b="0" i="0" dirty="0">
                          <a:solidFill>
                            <a:schemeClr val="tx1"/>
                          </a:solidFill>
                          <a:latin typeface="Yu Gothic Medium" panose="020B0400000000000000" pitchFamily="34" charset="-128"/>
                          <a:ea typeface="Yu Gothic Medium" panose="020B0400000000000000" pitchFamily="34" charset="-128"/>
                        </a:rPr>
                        <a:t>均一度が高い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276662957"/>
                  </a:ext>
                </a:extLst>
              </a:tr>
            </a:tbl>
          </a:graphicData>
        </a:graphic>
      </p:graphicFrame>
      <p:graphicFrame>
        <p:nvGraphicFramePr>
          <p:cNvPr id="8" name="表 9">
            <a:extLst>
              <a:ext uri="{FF2B5EF4-FFF2-40B4-BE49-F238E27FC236}">
                <a16:creationId xmlns:a16="http://schemas.microsoft.com/office/drawing/2014/main" id="{B1B79DEB-482E-F44B-B02C-62A2687F3ABC}"/>
              </a:ext>
            </a:extLst>
          </p:cNvPr>
          <p:cNvGraphicFramePr>
            <a:graphicFrameLocks noGrp="1"/>
          </p:cNvGraphicFramePr>
          <p:nvPr>
            <p:extLst>
              <p:ext uri="{D42A27DB-BD31-4B8C-83A1-F6EECF244321}">
                <p14:modId xmlns:p14="http://schemas.microsoft.com/office/powerpoint/2010/main" val="3300386760"/>
              </p:ext>
            </p:extLst>
          </p:nvPr>
        </p:nvGraphicFramePr>
        <p:xfrm>
          <a:off x="6396370" y="2030742"/>
          <a:ext cx="5159476" cy="741680"/>
        </p:xfrm>
        <a:graphic>
          <a:graphicData uri="http://schemas.openxmlformats.org/drawingml/2006/table">
            <a:tbl>
              <a:tblPr firstRow="1" bandRow="1">
                <a:tableStyleId>{93296810-A885-4BE3-A3E7-6D5BEEA58F35}</a:tableStyleId>
              </a:tblPr>
              <a:tblGrid>
                <a:gridCol w="1289869">
                  <a:extLst>
                    <a:ext uri="{9D8B030D-6E8A-4147-A177-3AD203B41FA5}">
                      <a16:colId xmlns:a16="http://schemas.microsoft.com/office/drawing/2014/main" val="71540592"/>
                    </a:ext>
                  </a:extLst>
                </a:gridCol>
                <a:gridCol w="1289869">
                  <a:extLst>
                    <a:ext uri="{9D8B030D-6E8A-4147-A177-3AD203B41FA5}">
                      <a16:colId xmlns:a16="http://schemas.microsoft.com/office/drawing/2014/main" val="1373834857"/>
                    </a:ext>
                  </a:extLst>
                </a:gridCol>
                <a:gridCol w="1289869">
                  <a:extLst>
                    <a:ext uri="{9D8B030D-6E8A-4147-A177-3AD203B41FA5}">
                      <a16:colId xmlns:a16="http://schemas.microsoft.com/office/drawing/2014/main" val="2238545932"/>
                    </a:ext>
                  </a:extLst>
                </a:gridCol>
                <a:gridCol w="1289869">
                  <a:extLst>
                    <a:ext uri="{9D8B030D-6E8A-4147-A177-3AD203B41FA5}">
                      <a16:colId xmlns:a16="http://schemas.microsoft.com/office/drawing/2014/main" val="4138967585"/>
                    </a:ext>
                  </a:extLst>
                </a:gridCol>
              </a:tblGrid>
              <a:tr h="370840">
                <a:tc>
                  <a:txBody>
                    <a:bodyPr/>
                    <a:lstStyle/>
                    <a:p>
                      <a:pPr algn="ctr"/>
                      <a:r>
                        <a:rPr kumimoji="1" lang="ja-JP" altLang="en-US" sz="16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輝度（</a:t>
                      </a:r>
                      <a:r>
                        <a:rPr kumimoji="1" lang="en-US" altLang="ja-JP" sz="1600" b="0" i="0" dirty="0">
                          <a:latin typeface="Yu Gothic Medium" panose="020B0400000000000000" pitchFamily="34" charset="-128"/>
                          <a:ea typeface="Yu Gothic Medium" panose="020B0400000000000000" pitchFamily="34" charset="-128"/>
                        </a:rPr>
                        <a:t>L*</a:t>
                      </a:r>
                      <a:r>
                        <a:rPr kumimoji="1" lang="ja-JP" altLang="en-US" sz="1600" b="0" i="0" dirty="0">
                          <a:latin typeface="Yu Gothic Medium" panose="020B0400000000000000" pitchFamily="34" charset="-128"/>
                          <a:ea typeface="Yu Gothic Medium" panose="020B0400000000000000" pitchFamily="34" charset="-128"/>
                        </a:rPr>
                        <a:t>）</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色相（</a:t>
                      </a:r>
                      <a:r>
                        <a:rPr kumimoji="1" lang="en-US" altLang="ja-JP" sz="1600" b="0" i="0" dirty="0">
                          <a:latin typeface="Yu Gothic Medium" panose="020B0400000000000000" pitchFamily="34" charset="-128"/>
                          <a:ea typeface="Yu Gothic Medium" panose="020B0400000000000000" pitchFamily="34" charset="-128"/>
                        </a:rPr>
                        <a:t>a</a:t>
                      </a:r>
                      <a:r>
                        <a:rPr kumimoji="1" lang="ja-JP" altLang="en-US" sz="1600" b="0" i="0" dirty="0">
                          <a:latin typeface="Yu Gothic Medium" panose="020B0400000000000000" pitchFamily="34" charset="-128"/>
                          <a:ea typeface="Yu Gothic Medium" panose="020B0400000000000000" pitchFamily="34" charset="-128"/>
                        </a:rPr>
                        <a:t>*）</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彩度（</a:t>
                      </a:r>
                      <a:r>
                        <a:rPr kumimoji="1" lang="en-US" altLang="ja-JP" sz="1600" b="0" i="0" dirty="0">
                          <a:latin typeface="Yu Gothic Medium" panose="020B0400000000000000" pitchFamily="34" charset="-128"/>
                          <a:ea typeface="Yu Gothic Medium" panose="020B0400000000000000" pitchFamily="34" charset="-128"/>
                        </a:rPr>
                        <a:t>S</a:t>
                      </a:r>
                      <a:r>
                        <a:rPr kumimoji="1" lang="ja-JP" altLang="en-US" sz="1600" b="0" i="0" dirty="0">
                          <a:latin typeface="Yu Gothic Medium" panose="020B0400000000000000" pitchFamily="34" charset="-128"/>
                          <a:ea typeface="Yu Gothic Medium" panose="020B0400000000000000" pitchFamily="34" charset="-128"/>
                        </a:rPr>
                        <a:t>）</a:t>
                      </a:r>
                    </a:p>
                  </a:txBody>
                  <a:tcPr anchor="ctr"/>
                </a:tc>
                <a:extLst>
                  <a:ext uri="{0D108BD9-81ED-4DB2-BD59-A6C34878D82A}">
                    <a16:rowId xmlns:a16="http://schemas.microsoft.com/office/drawing/2014/main" val="4151348114"/>
                  </a:ext>
                </a:extLst>
              </a:tr>
              <a:tr h="370840">
                <a:tc>
                  <a:txBody>
                    <a:bodyPr/>
                    <a:lstStyle/>
                    <a:p>
                      <a:pPr algn="ctr"/>
                      <a:r>
                        <a:rPr kumimoji="1" lang="ja-JP" altLang="en-US" sz="1600" b="0" i="0" dirty="0">
                          <a:latin typeface="Yu Gothic Medium" panose="020B0400000000000000" pitchFamily="34" charset="-128"/>
                          <a:ea typeface="Yu Gothic Medium" panose="020B0400000000000000" pitchFamily="34" charset="-128"/>
                        </a:rPr>
                        <a:t>斜面崩壊</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低い</a:t>
                      </a:r>
                    </a:p>
                  </a:txBody>
                  <a:tcPr anchor="ctr"/>
                </a:tc>
                <a:tc>
                  <a:txBody>
                    <a:bodyPr/>
                    <a:lstStyle/>
                    <a:p>
                      <a:pPr algn="ctr"/>
                      <a:r>
                        <a:rPr kumimoji="1" lang="ja-JP" altLang="en-US" sz="1600" b="0" i="0" dirty="0">
                          <a:solidFill>
                            <a:schemeClr val="tx1"/>
                          </a:solidFill>
                          <a:latin typeface="Yu Gothic Medium" panose="020B0400000000000000" pitchFamily="34" charset="-128"/>
                          <a:ea typeface="Yu Gothic Medium" panose="020B0400000000000000" pitchFamily="34" charset="-128"/>
                        </a:rPr>
                        <a:t>赤（高い）</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高い</a:t>
                      </a:r>
                    </a:p>
                  </a:txBody>
                  <a:tcPr anchor="ctr"/>
                </a:tc>
                <a:extLst>
                  <a:ext uri="{0D108BD9-81ED-4DB2-BD59-A6C34878D82A}">
                    <a16:rowId xmlns:a16="http://schemas.microsoft.com/office/drawing/2014/main" val="791151367"/>
                  </a:ext>
                </a:extLst>
              </a:tr>
            </a:tbl>
          </a:graphicData>
        </a:graphic>
      </p:graphicFrame>
      <p:sp>
        <p:nvSpPr>
          <p:cNvPr id="9" name="四角形: 角を丸くする 8">
            <a:extLst>
              <a:ext uri="{FF2B5EF4-FFF2-40B4-BE49-F238E27FC236}">
                <a16:creationId xmlns:a16="http://schemas.microsoft.com/office/drawing/2014/main" id="{4F563D0E-2BDF-4516-8A9D-0CF56D91C9CF}"/>
              </a:ext>
            </a:extLst>
          </p:cNvPr>
          <p:cNvSpPr/>
          <p:nvPr/>
        </p:nvSpPr>
        <p:spPr>
          <a:xfrm>
            <a:off x="8090568" y="5476842"/>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斜面崩壊領域</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0" name="四角形: 対角を丸める 9">
            <a:extLst>
              <a:ext uri="{FF2B5EF4-FFF2-40B4-BE49-F238E27FC236}">
                <a16:creationId xmlns:a16="http://schemas.microsoft.com/office/drawing/2014/main" id="{B0D6B65B-A0F1-4723-83B0-98E3EAAB681E}"/>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accent6">
                    <a:lumMod val="75000"/>
                  </a:schemeClr>
                </a:solidFill>
                <a:latin typeface="Yu Gothic" panose="020B0400000000000000" pitchFamily="50" charset="-128"/>
                <a:ea typeface="Yu Gothic" panose="020B0400000000000000" pitchFamily="50" charset="-128"/>
              </a:rPr>
              <a:t>検出</a:t>
            </a: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処理</a:t>
            </a:r>
          </a:p>
        </p:txBody>
      </p:sp>
    </p:spTree>
    <p:extLst>
      <p:ext uri="{BB962C8B-B14F-4D97-AF65-F5344CB8AC3E}">
        <p14:creationId xmlns:p14="http://schemas.microsoft.com/office/powerpoint/2010/main" val="2001940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3">
            <a:extLst>
              <a:ext uri="{FF2B5EF4-FFF2-40B4-BE49-F238E27FC236}">
                <a16:creationId xmlns:a16="http://schemas.microsoft.com/office/drawing/2014/main" id="{897C909A-2BB7-C747-8D44-2ABFEABCC954}"/>
              </a:ext>
            </a:extLst>
          </p:cNvPr>
          <p:cNvSpPr>
            <a:spLocks noGrp="1"/>
          </p:cNvSpPr>
          <p:nvPr>
            <p:ph idx="1"/>
          </p:nvPr>
        </p:nvSpPr>
        <p:spPr/>
        <p:txBody>
          <a:bodyPr/>
          <a:lstStyle/>
          <a:p>
            <a:pPr marL="0" indent="0">
              <a:buNone/>
            </a:pPr>
            <a:r>
              <a:rPr lang="ja-JP" altLang="en-US" b="1" dirty="0">
                <a:solidFill>
                  <a:srgbClr val="549E39"/>
                </a:solidFill>
                <a:latin typeface="Yu Gothic" panose="020B0400000000000000" pitchFamily="34" charset="-128"/>
                <a:ea typeface="Yu Gothic" panose="020B0400000000000000" pitchFamily="34" charset="-128"/>
              </a:rPr>
              <a:t>浸水領域</a:t>
            </a:r>
            <a:endParaRPr lang="en" altLang="ja-JP" b="1" dirty="0">
              <a:solidFill>
                <a:srgbClr val="549E39"/>
              </a:solidFill>
              <a:latin typeface="Yu Gothic" panose="020B0400000000000000" pitchFamily="34" charset="-128"/>
              <a:ea typeface="Yu Gothic" panose="020B0400000000000000" pitchFamily="34" charset="-128"/>
            </a:endParaRPr>
          </a:p>
          <a:p>
            <a:r>
              <a:rPr lang="ja-JP" altLang="en-US" sz="2800" dirty="0"/>
              <a:t>領域毎にエッジ抽出率</a:t>
            </a:r>
            <a:r>
              <a:rPr lang="ja-JP" altLang="en-US" sz="2800"/>
              <a:t>を算出</a:t>
            </a:r>
            <a:endParaRPr lang="en-US" altLang="ja-JP" sz="2800"/>
          </a:p>
        </p:txBody>
      </p:sp>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normAutofit/>
          </a:bodyPr>
          <a:lstStyle/>
          <a:p>
            <a:r>
              <a:rPr lang="ja-JP" altLang="en-US" dirty="0"/>
              <a:t>災害領域検出</a:t>
            </a:r>
            <a:r>
              <a:rPr lang="en-US" altLang="ja-JP" dirty="0"/>
              <a:t>【</a:t>
            </a:r>
            <a:r>
              <a:rPr lang="ja-JP" altLang="en-US" dirty="0"/>
              <a:t>浸水</a:t>
            </a:r>
            <a:r>
              <a:rPr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14</a:t>
            </a:fld>
            <a:endParaRPr kumimoji="1" lang="ja-JP" altLang="en-US"/>
          </a:p>
        </p:txBody>
      </p:sp>
      <p:pic>
        <p:nvPicPr>
          <p:cNvPr id="11" name="図 10">
            <a:extLst>
              <a:ext uri="{FF2B5EF4-FFF2-40B4-BE49-F238E27FC236}">
                <a16:creationId xmlns:a16="http://schemas.microsoft.com/office/drawing/2014/main" id="{1427CC2E-E808-B84B-9943-B1FDC6F0A1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96370" y="3277338"/>
            <a:ext cx="5159476" cy="2899625"/>
          </a:xfrm>
          <a:prstGeom prst="rect">
            <a:avLst/>
          </a:prstGeom>
        </p:spPr>
      </p:pic>
      <p:graphicFrame>
        <p:nvGraphicFramePr>
          <p:cNvPr id="7" name="表 9">
            <a:extLst>
              <a:ext uri="{FF2B5EF4-FFF2-40B4-BE49-F238E27FC236}">
                <a16:creationId xmlns:a16="http://schemas.microsoft.com/office/drawing/2014/main" id="{07C74CEF-5E87-914E-808F-3C2DF7376BF2}"/>
              </a:ext>
            </a:extLst>
          </p:cNvPr>
          <p:cNvGraphicFramePr>
            <a:graphicFrameLocks noGrp="1"/>
          </p:cNvGraphicFramePr>
          <p:nvPr>
            <p:extLst>
              <p:ext uri="{D42A27DB-BD31-4B8C-83A1-F6EECF244321}">
                <p14:modId xmlns:p14="http://schemas.microsoft.com/office/powerpoint/2010/main" val="4235219895"/>
              </p:ext>
            </p:extLst>
          </p:nvPr>
        </p:nvGraphicFramePr>
        <p:xfrm>
          <a:off x="838200" y="4506831"/>
          <a:ext cx="5159476" cy="1680962"/>
        </p:xfrm>
        <a:graphic>
          <a:graphicData uri="http://schemas.openxmlformats.org/drawingml/2006/table">
            <a:tbl>
              <a:tblPr firstRow="1" bandRow="1">
                <a:tableStyleId>{93296810-A885-4BE3-A3E7-6D5BEEA58F35}</a:tableStyleId>
              </a:tblPr>
              <a:tblGrid>
                <a:gridCol w="1321266">
                  <a:extLst>
                    <a:ext uri="{9D8B030D-6E8A-4147-A177-3AD203B41FA5}">
                      <a16:colId xmlns:a16="http://schemas.microsoft.com/office/drawing/2014/main" val="3279677919"/>
                    </a:ext>
                  </a:extLst>
                </a:gridCol>
                <a:gridCol w="1162368">
                  <a:extLst>
                    <a:ext uri="{9D8B030D-6E8A-4147-A177-3AD203B41FA5}">
                      <a16:colId xmlns:a16="http://schemas.microsoft.com/office/drawing/2014/main" val="71540592"/>
                    </a:ext>
                  </a:extLst>
                </a:gridCol>
                <a:gridCol w="2675842">
                  <a:extLst>
                    <a:ext uri="{9D8B030D-6E8A-4147-A177-3AD203B41FA5}">
                      <a16:colId xmlns:a16="http://schemas.microsoft.com/office/drawing/2014/main" val="2228461465"/>
                    </a:ext>
                  </a:extLst>
                </a:gridCol>
              </a:tblGrid>
              <a:tr h="377570">
                <a:tc>
                  <a:txBody>
                    <a:bodyPr/>
                    <a:lstStyle/>
                    <a:p>
                      <a:pPr algn="ctr"/>
                      <a:r>
                        <a:rPr kumimoji="1" lang="ja-JP" altLang="en-US" sz="1800" b="0" i="0" dirty="0">
                          <a:latin typeface="Yu Gothic Medium" panose="020B0400000000000000" pitchFamily="34" charset="-128"/>
                          <a:ea typeface="Yu Gothic Medium" panose="020B0400000000000000" pitchFamily="34" charset="-128"/>
                        </a:rPr>
                        <a:t>検出種別</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特徴</a:t>
                      </a:r>
                    </a:p>
                  </a:txBody>
                  <a:tcPr anchor="ctr"/>
                </a:tc>
                <a:extLst>
                  <a:ext uri="{0D108BD9-81ED-4DB2-BD59-A6C34878D82A}">
                    <a16:rowId xmlns:a16="http://schemas.microsoft.com/office/drawing/2014/main" val="4151348114"/>
                  </a:ext>
                </a:extLst>
              </a:tr>
              <a:tr h="651696">
                <a:tc rowSpan="2">
                  <a:txBody>
                    <a:bodyPr/>
                    <a:lstStyle/>
                    <a:p>
                      <a:pPr algn="ctr"/>
                      <a:r>
                        <a:rPr kumimoji="1" lang="ja-JP" altLang="en-US" sz="1800" b="0" i="0" dirty="0">
                          <a:latin typeface="Yu Gothic Medium" panose="020B0400000000000000" pitchFamily="34" charset="-128"/>
                          <a:ea typeface="Yu Gothic Medium" panose="020B0400000000000000" pitchFamily="34" charset="-128"/>
                        </a:rPr>
                        <a:t>災害領域</a:t>
                      </a:r>
                    </a:p>
                  </a:txBody>
                  <a:tcPr anchor="ctr"/>
                </a:tc>
                <a:tc>
                  <a:txBody>
                    <a:bodyPr/>
                    <a:lstStyle/>
                    <a:p>
                      <a:pPr algn="ctr"/>
                      <a:r>
                        <a:rPr kumimoji="1" lang="ja-JP" altLang="en-US" sz="1800" b="0" i="0" dirty="0">
                          <a:solidFill>
                            <a:srgbClr val="3B3838"/>
                          </a:solidFill>
                          <a:latin typeface="Yu Gothic Medium" panose="020B0400000000000000" pitchFamily="34" charset="-128"/>
                          <a:ea typeface="Yu Gothic Medium" panose="020B0400000000000000" pitchFamily="34" charset="-128"/>
                        </a:rPr>
                        <a:t>斜面崩壊</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3B3838"/>
                          </a:solidFill>
                          <a:latin typeface="Yu Gothic Medium" panose="020B0400000000000000" pitchFamily="34" charset="-128"/>
                          <a:ea typeface="Yu Gothic Medium" panose="020B0400000000000000" pitchFamily="34" charset="-128"/>
                        </a:rPr>
                        <a:t>赤色が強く輝度が低い</a:t>
                      </a:r>
                      <a:endParaRPr lang="en-US" altLang="ja-JP" sz="1800" b="0" i="0" dirty="0">
                        <a:solidFill>
                          <a:srgbClr val="3B3838"/>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1556828018"/>
                  </a:ext>
                </a:extLst>
              </a:tr>
              <a:tr h="651696">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dirty="0">
                          <a:solidFill>
                            <a:srgbClr val="FF4829"/>
                          </a:solidFill>
                          <a:latin typeface="Yu Gothic Medium" panose="020B0400000000000000" pitchFamily="34" charset="-128"/>
                          <a:ea typeface="Yu Gothic Medium" panose="020B0400000000000000" pitchFamily="34" charset="-128"/>
                        </a:rPr>
                        <a:t>浸水</a:t>
                      </a:r>
                    </a:p>
                  </a:txBody>
                  <a:tcPr anchor="ctr"/>
                </a:tc>
                <a:tc>
                  <a:txBody>
                    <a:bodyPr/>
                    <a:lstStyle/>
                    <a:p>
                      <a:pPr algn="ctr"/>
                      <a:r>
                        <a:rPr lang="ja-JP" altLang="en-US" sz="1800" b="0" i="0" dirty="0">
                          <a:solidFill>
                            <a:srgbClr val="FF4829"/>
                          </a:solidFill>
                          <a:latin typeface="Yu Gothic Medium" panose="020B0400000000000000" pitchFamily="34" charset="-128"/>
                          <a:ea typeface="Yu Gothic Medium" panose="020B0400000000000000" pitchFamily="34" charset="-128"/>
                        </a:rPr>
                        <a:t>赤色が強く輝度が高い</a:t>
                      </a:r>
                      <a:endParaRPr lang="en-US" altLang="ja-JP" sz="1800" b="0" i="0" dirty="0">
                        <a:solidFill>
                          <a:srgbClr val="FF4829"/>
                        </a:solidFill>
                        <a:latin typeface="Yu Gothic Medium" panose="020B0400000000000000" pitchFamily="34" charset="-128"/>
                        <a:ea typeface="Yu Gothic Medium" panose="020B0400000000000000" pitchFamily="34" charset="-128"/>
                      </a:endParaRPr>
                    </a:p>
                    <a:p>
                      <a:pPr algn="ctr">
                        <a:buClr>
                          <a:srgbClr val="3B3838"/>
                        </a:buClr>
                      </a:pPr>
                      <a:r>
                        <a:rPr lang="ja-JP" altLang="en-US" sz="1800" b="0" i="0" dirty="0">
                          <a:solidFill>
                            <a:srgbClr val="FF4829"/>
                          </a:solidFill>
                          <a:latin typeface="Yu Gothic Medium" panose="020B0400000000000000" pitchFamily="34" charset="-128"/>
                          <a:ea typeface="Yu Gothic Medium" panose="020B0400000000000000" pitchFamily="34" charset="-128"/>
                        </a:rPr>
                        <a:t>均一度が高い</a:t>
                      </a:r>
                      <a:endParaRPr lang="en-US" altLang="ja-JP" sz="1800" b="0" i="0" dirty="0">
                        <a:solidFill>
                          <a:srgbClr val="FF4829"/>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276662957"/>
                  </a:ext>
                </a:extLst>
              </a:tr>
            </a:tbl>
          </a:graphicData>
        </a:graphic>
      </p:graphicFrame>
      <p:graphicFrame>
        <p:nvGraphicFramePr>
          <p:cNvPr id="8" name="表 9">
            <a:extLst>
              <a:ext uri="{FF2B5EF4-FFF2-40B4-BE49-F238E27FC236}">
                <a16:creationId xmlns:a16="http://schemas.microsoft.com/office/drawing/2014/main" id="{B1B79DEB-482E-F44B-B02C-62A2687F3ABC}"/>
              </a:ext>
            </a:extLst>
          </p:cNvPr>
          <p:cNvGraphicFramePr>
            <a:graphicFrameLocks noGrp="1"/>
          </p:cNvGraphicFramePr>
          <p:nvPr/>
        </p:nvGraphicFramePr>
        <p:xfrm>
          <a:off x="6396370" y="2030742"/>
          <a:ext cx="5159476" cy="741680"/>
        </p:xfrm>
        <a:graphic>
          <a:graphicData uri="http://schemas.openxmlformats.org/drawingml/2006/table">
            <a:tbl>
              <a:tblPr firstRow="1" bandRow="1">
                <a:tableStyleId>{93296810-A885-4BE3-A3E7-6D5BEEA58F35}</a:tableStyleId>
              </a:tblPr>
              <a:tblGrid>
                <a:gridCol w="1289869">
                  <a:extLst>
                    <a:ext uri="{9D8B030D-6E8A-4147-A177-3AD203B41FA5}">
                      <a16:colId xmlns:a16="http://schemas.microsoft.com/office/drawing/2014/main" val="71540592"/>
                    </a:ext>
                  </a:extLst>
                </a:gridCol>
                <a:gridCol w="1289869">
                  <a:extLst>
                    <a:ext uri="{9D8B030D-6E8A-4147-A177-3AD203B41FA5}">
                      <a16:colId xmlns:a16="http://schemas.microsoft.com/office/drawing/2014/main" val="1373834857"/>
                    </a:ext>
                  </a:extLst>
                </a:gridCol>
                <a:gridCol w="1289869">
                  <a:extLst>
                    <a:ext uri="{9D8B030D-6E8A-4147-A177-3AD203B41FA5}">
                      <a16:colId xmlns:a16="http://schemas.microsoft.com/office/drawing/2014/main" val="2238545932"/>
                    </a:ext>
                  </a:extLst>
                </a:gridCol>
                <a:gridCol w="1289869">
                  <a:extLst>
                    <a:ext uri="{9D8B030D-6E8A-4147-A177-3AD203B41FA5}">
                      <a16:colId xmlns:a16="http://schemas.microsoft.com/office/drawing/2014/main" val="4138967585"/>
                    </a:ext>
                  </a:extLst>
                </a:gridCol>
              </a:tblGrid>
              <a:tr h="370840">
                <a:tc>
                  <a:txBody>
                    <a:bodyPr/>
                    <a:lstStyle/>
                    <a:p>
                      <a:pPr algn="ctr"/>
                      <a:r>
                        <a:rPr kumimoji="1" lang="ja-JP" altLang="en-US" sz="16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輝度（</a:t>
                      </a:r>
                      <a:r>
                        <a:rPr kumimoji="1" lang="en-US" altLang="ja-JP" sz="1600" b="0" i="0" dirty="0">
                          <a:latin typeface="Yu Gothic Medium" panose="020B0400000000000000" pitchFamily="34" charset="-128"/>
                          <a:ea typeface="Yu Gothic Medium" panose="020B0400000000000000" pitchFamily="34" charset="-128"/>
                        </a:rPr>
                        <a:t>L*</a:t>
                      </a:r>
                      <a:r>
                        <a:rPr kumimoji="1" lang="ja-JP" altLang="en-US" sz="1600" b="0" i="0" dirty="0">
                          <a:latin typeface="Yu Gothic Medium" panose="020B0400000000000000" pitchFamily="34" charset="-128"/>
                          <a:ea typeface="Yu Gothic Medium" panose="020B0400000000000000" pitchFamily="34" charset="-128"/>
                        </a:rPr>
                        <a:t>）</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色相（</a:t>
                      </a:r>
                      <a:r>
                        <a:rPr kumimoji="1" lang="en-US" altLang="ja-JP" sz="1600" b="0" i="0" dirty="0">
                          <a:latin typeface="Yu Gothic Medium" panose="020B0400000000000000" pitchFamily="34" charset="-128"/>
                          <a:ea typeface="Yu Gothic Medium" panose="020B0400000000000000" pitchFamily="34" charset="-128"/>
                        </a:rPr>
                        <a:t>a</a:t>
                      </a:r>
                      <a:r>
                        <a:rPr kumimoji="1" lang="ja-JP" altLang="en-US" sz="1600" b="0" i="0" dirty="0">
                          <a:latin typeface="Yu Gothic Medium" panose="020B0400000000000000" pitchFamily="34" charset="-128"/>
                          <a:ea typeface="Yu Gothic Medium" panose="020B0400000000000000" pitchFamily="34" charset="-128"/>
                        </a:rPr>
                        <a:t>*）</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彩度（</a:t>
                      </a:r>
                      <a:r>
                        <a:rPr kumimoji="1" lang="en-US" altLang="ja-JP" sz="1600" b="0" i="0" dirty="0">
                          <a:latin typeface="Yu Gothic Medium" panose="020B0400000000000000" pitchFamily="34" charset="-128"/>
                          <a:ea typeface="Yu Gothic Medium" panose="020B0400000000000000" pitchFamily="34" charset="-128"/>
                        </a:rPr>
                        <a:t>S</a:t>
                      </a:r>
                      <a:r>
                        <a:rPr kumimoji="1" lang="ja-JP" altLang="en-US" sz="1600" b="0" i="0" dirty="0">
                          <a:latin typeface="Yu Gothic Medium" panose="020B0400000000000000" pitchFamily="34" charset="-128"/>
                          <a:ea typeface="Yu Gothic Medium" panose="020B0400000000000000" pitchFamily="34" charset="-128"/>
                        </a:rPr>
                        <a:t>）</a:t>
                      </a:r>
                    </a:p>
                  </a:txBody>
                  <a:tcPr anchor="ctr"/>
                </a:tc>
                <a:extLst>
                  <a:ext uri="{0D108BD9-81ED-4DB2-BD59-A6C34878D82A}">
                    <a16:rowId xmlns:a16="http://schemas.microsoft.com/office/drawing/2014/main" val="4151348114"/>
                  </a:ext>
                </a:extLst>
              </a:tr>
              <a:tr h="370840">
                <a:tc>
                  <a:txBody>
                    <a:bodyPr/>
                    <a:lstStyle/>
                    <a:p>
                      <a:pPr algn="ctr"/>
                      <a:r>
                        <a:rPr kumimoji="1" lang="ja-JP" altLang="en-US" sz="1600" b="0" i="0" dirty="0">
                          <a:latin typeface="Yu Gothic Medium" panose="020B0400000000000000" pitchFamily="34" charset="-128"/>
                          <a:ea typeface="Yu Gothic Medium" panose="020B0400000000000000" pitchFamily="34" charset="-128"/>
                        </a:rPr>
                        <a:t>斜面崩壊</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低い</a:t>
                      </a:r>
                    </a:p>
                  </a:txBody>
                  <a:tcPr anchor="ctr"/>
                </a:tc>
                <a:tc>
                  <a:txBody>
                    <a:bodyPr/>
                    <a:lstStyle/>
                    <a:p>
                      <a:pPr algn="ctr"/>
                      <a:r>
                        <a:rPr kumimoji="1" lang="ja-JP" altLang="en-US" sz="1600" b="0" i="0" dirty="0">
                          <a:solidFill>
                            <a:schemeClr val="tx1"/>
                          </a:solidFill>
                          <a:latin typeface="Yu Gothic Medium" panose="020B0400000000000000" pitchFamily="34" charset="-128"/>
                          <a:ea typeface="Yu Gothic Medium" panose="020B0400000000000000" pitchFamily="34" charset="-128"/>
                        </a:rPr>
                        <a:t>赤（高い）</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高い</a:t>
                      </a:r>
                    </a:p>
                  </a:txBody>
                  <a:tcPr anchor="ctr"/>
                </a:tc>
                <a:extLst>
                  <a:ext uri="{0D108BD9-81ED-4DB2-BD59-A6C34878D82A}">
                    <a16:rowId xmlns:a16="http://schemas.microsoft.com/office/drawing/2014/main" val="791151367"/>
                  </a:ext>
                </a:extLst>
              </a:tr>
            </a:tbl>
          </a:graphicData>
        </a:graphic>
      </p:graphicFrame>
      <p:pic>
        <p:nvPicPr>
          <p:cNvPr id="9" name="図 8">
            <a:extLst>
              <a:ext uri="{FF2B5EF4-FFF2-40B4-BE49-F238E27FC236}">
                <a16:creationId xmlns:a16="http://schemas.microsoft.com/office/drawing/2014/main" id="{40FEDE37-2516-480A-B837-52AA31BDFF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370" y="3292475"/>
            <a:ext cx="5159476" cy="2899625"/>
          </a:xfrm>
          <a:prstGeom prst="rect">
            <a:avLst/>
          </a:prstGeom>
        </p:spPr>
      </p:pic>
      <p:graphicFrame>
        <p:nvGraphicFramePr>
          <p:cNvPr id="10" name="表 7">
            <a:extLst>
              <a:ext uri="{FF2B5EF4-FFF2-40B4-BE49-F238E27FC236}">
                <a16:creationId xmlns:a16="http://schemas.microsoft.com/office/drawing/2014/main" id="{55CF5979-85FD-4AAC-8C9E-C8AC737DE4E8}"/>
              </a:ext>
            </a:extLst>
          </p:cNvPr>
          <p:cNvGraphicFramePr>
            <a:graphicFrameLocks noGrp="1"/>
          </p:cNvGraphicFramePr>
          <p:nvPr>
            <p:extLst>
              <p:ext uri="{D42A27DB-BD31-4B8C-83A1-F6EECF244321}">
                <p14:modId xmlns:p14="http://schemas.microsoft.com/office/powerpoint/2010/main" val="2887268093"/>
              </p:ext>
            </p:extLst>
          </p:nvPr>
        </p:nvGraphicFramePr>
        <p:xfrm>
          <a:off x="6396370" y="1818880"/>
          <a:ext cx="5159475" cy="1040133"/>
        </p:xfrm>
        <a:graphic>
          <a:graphicData uri="http://schemas.openxmlformats.org/drawingml/2006/table">
            <a:tbl>
              <a:tblPr firstRow="1" bandRow="1">
                <a:tableStyleId>{93296810-A885-4BE3-A3E7-6D5BEEA58F35}</a:tableStyleId>
              </a:tblPr>
              <a:tblGrid>
                <a:gridCol w="1031895">
                  <a:extLst>
                    <a:ext uri="{9D8B030D-6E8A-4147-A177-3AD203B41FA5}">
                      <a16:colId xmlns:a16="http://schemas.microsoft.com/office/drawing/2014/main" val="808860972"/>
                    </a:ext>
                  </a:extLst>
                </a:gridCol>
                <a:gridCol w="1031895">
                  <a:extLst>
                    <a:ext uri="{9D8B030D-6E8A-4147-A177-3AD203B41FA5}">
                      <a16:colId xmlns:a16="http://schemas.microsoft.com/office/drawing/2014/main" val="118782241"/>
                    </a:ext>
                  </a:extLst>
                </a:gridCol>
                <a:gridCol w="1031895">
                  <a:extLst>
                    <a:ext uri="{9D8B030D-6E8A-4147-A177-3AD203B41FA5}">
                      <a16:colId xmlns:a16="http://schemas.microsoft.com/office/drawing/2014/main" val="3433371059"/>
                    </a:ext>
                  </a:extLst>
                </a:gridCol>
                <a:gridCol w="1031895">
                  <a:extLst>
                    <a:ext uri="{9D8B030D-6E8A-4147-A177-3AD203B41FA5}">
                      <a16:colId xmlns:a16="http://schemas.microsoft.com/office/drawing/2014/main" val="2621165203"/>
                    </a:ext>
                  </a:extLst>
                </a:gridCol>
                <a:gridCol w="1031895">
                  <a:extLst>
                    <a:ext uri="{9D8B030D-6E8A-4147-A177-3AD203B41FA5}">
                      <a16:colId xmlns:a16="http://schemas.microsoft.com/office/drawing/2014/main" val="3734133864"/>
                    </a:ext>
                  </a:extLst>
                </a:gridCol>
              </a:tblGrid>
              <a:tr h="606249">
                <a:tc>
                  <a:txBody>
                    <a:bodyPr/>
                    <a:lstStyle/>
                    <a:p>
                      <a:pPr algn="ctr"/>
                      <a:r>
                        <a:rPr kumimoji="1" lang="ja-JP" altLang="en-US" sz="1200" b="1" dirty="0">
                          <a:latin typeface="Yu Gothic" panose="020B0400000000000000" pitchFamily="50" charset="-128"/>
                          <a:ea typeface="Yu Gothic" panose="020B0400000000000000" pitchFamily="50" charset="-128"/>
                        </a:rPr>
                        <a:t>領域</a:t>
                      </a:r>
                    </a:p>
                  </a:txBody>
                  <a:tcPr anchor="ctr"/>
                </a:tc>
                <a:tc>
                  <a:txBody>
                    <a:bodyPr/>
                    <a:lstStyle/>
                    <a:p>
                      <a:pPr algn="ctr"/>
                      <a:r>
                        <a:rPr kumimoji="1" lang="ja-JP" altLang="en-US" sz="1200" b="1" dirty="0">
                          <a:latin typeface="Yu Gothic" panose="020B0400000000000000" pitchFamily="50" charset="-128"/>
                          <a:ea typeface="Yu Gothic" panose="020B0400000000000000" pitchFamily="50" charset="-128"/>
                        </a:rPr>
                        <a:t>輝度（</a:t>
                      </a:r>
                      <a:r>
                        <a:rPr kumimoji="1" lang="en-US" altLang="ja-JP" sz="1200" b="1" dirty="0">
                          <a:latin typeface="Yu Gothic" panose="020B0400000000000000" pitchFamily="50" charset="-128"/>
                          <a:ea typeface="Yu Gothic" panose="020B0400000000000000" pitchFamily="50" charset="-128"/>
                        </a:rPr>
                        <a:t>L*</a:t>
                      </a:r>
                      <a:r>
                        <a:rPr kumimoji="1" lang="ja-JP" altLang="en-US" sz="1200" b="1" dirty="0">
                          <a:latin typeface="Yu Gothic" panose="020B0400000000000000" pitchFamily="50" charset="-128"/>
                          <a:ea typeface="Yu Gothic" panose="020B0400000000000000" pitchFamily="50" charset="-128"/>
                        </a:rPr>
                        <a:t>）</a:t>
                      </a:r>
                    </a:p>
                  </a:txBody>
                  <a:tcPr anchor="ctr"/>
                </a:tc>
                <a:tc>
                  <a:txBody>
                    <a:bodyPr/>
                    <a:lstStyle/>
                    <a:p>
                      <a:pPr algn="ctr"/>
                      <a:r>
                        <a:rPr kumimoji="1" lang="ja-JP" altLang="en-US" sz="1200" b="1" dirty="0">
                          <a:latin typeface="Yu Gothic" panose="020B0400000000000000" pitchFamily="50" charset="-128"/>
                          <a:ea typeface="Yu Gothic" panose="020B0400000000000000" pitchFamily="50" charset="-128"/>
                        </a:rPr>
                        <a:t>色相（</a:t>
                      </a:r>
                      <a:r>
                        <a:rPr kumimoji="1" lang="en-US" altLang="ja-JP" sz="1200" b="1" dirty="0">
                          <a:latin typeface="Yu Gothic" panose="020B0400000000000000" pitchFamily="50" charset="-128"/>
                          <a:ea typeface="Yu Gothic" panose="020B0400000000000000" pitchFamily="50" charset="-128"/>
                        </a:rPr>
                        <a:t>a</a:t>
                      </a:r>
                      <a:r>
                        <a:rPr kumimoji="1" lang="ja-JP" altLang="en-US" sz="1200" b="1" dirty="0">
                          <a:latin typeface="Yu Gothic" panose="020B0400000000000000" pitchFamily="50" charset="-128"/>
                          <a:ea typeface="Yu Gothic" panose="020B0400000000000000" pitchFamily="50" charset="-128"/>
                        </a:rPr>
                        <a:t>*）</a:t>
                      </a:r>
                    </a:p>
                  </a:txBody>
                  <a:tcPr anchor="ctr"/>
                </a:tc>
                <a:tc>
                  <a:txBody>
                    <a:bodyPr/>
                    <a:lstStyle/>
                    <a:p>
                      <a:pPr algn="ctr"/>
                      <a:r>
                        <a:rPr kumimoji="1" lang="ja-JP" altLang="en-US" sz="1200" b="1" dirty="0">
                          <a:latin typeface="Yu Gothic" panose="020B0400000000000000" pitchFamily="50" charset="-128"/>
                          <a:ea typeface="Yu Gothic" panose="020B0400000000000000" pitchFamily="50" charset="-128"/>
                        </a:rPr>
                        <a:t>彩度（</a:t>
                      </a:r>
                      <a:r>
                        <a:rPr kumimoji="1" lang="en-US" altLang="ja-JP" sz="1200" b="1" dirty="0">
                          <a:latin typeface="Yu Gothic" panose="020B0400000000000000" pitchFamily="50" charset="-128"/>
                          <a:ea typeface="Yu Gothic" panose="020B0400000000000000" pitchFamily="50" charset="-128"/>
                        </a:rPr>
                        <a:t>S</a:t>
                      </a:r>
                      <a:r>
                        <a:rPr kumimoji="1" lang="ja-JP" altLang="en-US" sz="1200" b="1" dirty="0">
                          <a:latin typeface="Yu Gothic" panose="020B0400000000000000" pitchFamily="50" charset="-128"/>
                          <a:ea typeface="Yu Gothic" panose="020B0400000000000000" pitchFamily="50" charset="-128"/>
                        </a:rPr>
                        <a:t>）</a:t>
                      </a:r>
                    </a:p>
                  </a:txBody>
                  <a:tcPr anchor="ctr"/>
                </a:tc>
                <a:tc>
                  <a:txBody>
                    <a:bodyPr/>
                    <a:lstStyle/>
                    <a:p>
                      <a:pPr algn="ctr"/>
                      <a:r>
                        <a:rPr kumimoji="1" lang="ja-JP" altLang="en-US" sz="1200" b="1" dirty="0">
                          <a:latin typeface="Yu Gothic" panose="020B0400000000000000" pitchFamily="50" charset="-128"/>
                          <a:ea typeface="Yu Gothic" panose="020B0400000000000000" pitchFamily="50" charset="-128"/>
                        </a:rPr>
                        <a:t>均一度</a:t>
                      </a:r>
                      <a:endParaRPr kumimoji="1" lang="en-US" altLang="ja-JP" sz="1200" b="1" dirty="0">
                        <a:latin typeface="Yu Gothic" panose="020B0400000000000000" pitchFamily="50" charset="-128"/>
                        <a:ea typeface="Yu Gothic" panose="020B0400000000000000" pitchFamily="50" charset="-128"/>
                      </a:endParaRPr>
                    </a:p>
                    <a:p>
                      <a:pPr algn="ctr"/>
                      <a:r>
                        <a:rPr kumimoji="1" lang="ja-JP" altLang="en-US" sz="1200" b="1" dirty="0">
                          <a:latin typeface="Yu Gothic" panose="020B0400000000000000" pitchFamily="50" charset="-128"/>
                          <a:ea typeface="Yu Gothic" panose="020B0400000000000000" pitchFamily="50" charset="-128"/>
                        </a:rPr>
                        <a:t>（エッジ）</a:t>
                      </a:r>
                    </a:p>
                  </a:txBody>
                  <a:tcPr anchor="ctr"/>
                </a:tc>
                <a:extLst>
                  <a:ext uri="{0D108BD9-81ED-4DB2-BD59-A6C34878D82A}">
                    <a16:rowId xmlns:a16="http://schemas.microsoft.com/office/drawing/2014/main" val="4028216072"/>
                  </a:ext>
                </a:extLst>
              </a:tr>
              <a:tr h="433884">
                <a:tc>
                  <a:txBody>
                    <a:bodyPr/>
                    <a:lstStyle/>
                    <a:p>
                      <a:pPr algn="ctr"/>
                      <a:r>
                        <a:rPr kumimoji="1" lang="ja-JP" altLang="en-US" sz="1200" b="0" dirty="0">
                          <a:latin typeface="Yu Gothic Medium" panose="020B0500000000000000" pitchFamily="50" charset="-128"/>
                          <a:ea typeface="Yu Gothic Medium" panose="020B0500000000000000" pitchFamily="50" charset="-128"/>
                        </a:rPr>
                        <a:t>浸水</a:t>
                      </a:r>
                    </a:p>
                  </a:txBody>
                  <a:tcPr anchor="ctr"/>
                </a:tc>
                <a:tc>
                  <a:txBody>
                    <a:bodyPr/>
                    <a:lstStyle/>
                    <a:p>
                      <a:pPr algn="ctr"/>
                      <a:r>
                        <a:rPr kumimoji="1" lang="ja-JP" altLang="en-US" sz="1200" b="0" dirty="0">
                          <a:latin typeface="Yu Gothic Medium" panose="020B0500000000000000" pitchFamily="50" charset="-128"/>
                          <a:ea typeface="Yu Gothic Medium" panose="020B0500000000000000" pitchFamily="50" charset="-128"/>
                        </a:rPr>
                        <a:t>高い</a:t>
                      </a:r>
                    </a:p>
                  </a:txBody>
                  <a:tcPr anchor="ctr"/>
                </a:tc>
                <a:tc>
                  <a:txBody>
                    <a:bodyPr/>
                    <a:lstStyle/>
                    <a:p>
                      <a:pPr algn="ctr"/>
                      <a:r>
                        <a:rPr kumimoji="1" lang="ja-JP" altLang="en-US" sz="1200" b="0" dirty="0">
                          <a:latin typeface="Yu Gothic Medium" panose="020B0500000000000000" pitchFamily="50" charset="-128"/>
                          <a:ea typeface="Yu Gothic Medium" panose="020B0500000000000000" pitchFamily="50" charset="-128"/>
                        </a:rPr>
                        <a:t>赤</a:t>
                      </a:r>
                    </a:p>
                  </a:txBody>
                  <a:tcPr anchor="ctr"/>
                </a:tc>
                <a:tc>
                  <a:txBody>
                    <a:bodyPr/>
                    <a:lstStyle/>
                    <a:p>
                      <a:pPr algn="ctr"/>
                      <a:r>
                        <a:rPr kumimoji="1" lang="ja-JP" altLang="en-US" sz="1200" b="0" dirty="0">
                          <a:latin typeface="Yu Gothic Medium" panose="020B0500000000000000" pitchFamily="50" charset="-128"/>
                          <a:ea typeface="Yu Gothic Medium" panose="020B0500000000000000" pitchFamily="50" charset="-128"/>
                        </a:rPr>
                        <a:t>低い</a:t>
                      </a:r>
                    </a:p>
                  </a:txBody>
                  <a:tcPr anchor="ctr"/>
                </a:tc>
                <a:tc>
                  <a:txBody>
                    <a:bodyPr/>
                    <a:lstStyle/>
                    <a:p>
                      <a:pPr algn="ctr"/>
                      <a:r>
                        <a:rPr kumimoji="1" lang="ja-JP" altLang="en-US" sz="1200" b="0" dirty="0">
                          <a:latin typeface="Yu Gothic Medium" panose="020B0500000000000000" pitchFamily="50" charset="-128"/>
                          <a:ea typeface="Yu Gothic Medium" panose="020B0500000000000000" pitchFamily="50" charset="-128"/>
                        </a:rPr>
                        <a:t>高い</a:t>
                      </a:r>
                    </a:p>
                  </a:txBody>
                  <a:tcPr anchor="ctr"/>
                </a:tc>
                <a:extLst>
                  <a:ext uri="{0D108BD9-81ED-4DB2-BD59-A6C34878D82A}">
                    <a16:rowId xmlns:a16="http://schemas.microsoft.com/office/drawing/2014/main" val="2977729644"/>
                  </a:ext>
                </a:extLst>
              </a:tr>
            </a:tbl>
          </a:graphicData>
        </a:graphic>
      </p:graphicFrame>
      <p:sp>
        <p:nvSpPr>
          <p:cNvPr id="12" name="四角形: 角を丸くする 11">
            <a:extLst>
              <a:ext uri="{FF2B5EF4-FFF2-40B4-BE49-F238E27FC236}">
                <a16:creationId xmlns:a16="http://schemas.microsoft.com/office/drawing/2014/main" id="{A23E6C0C-A2F6-4876-B82E-92DFFD814D22}"/>
              </a:ext>
            </a:extLst>
          </p:cNvPr>
          <p:cNvSpPr/>
          <p:nvPr/>
        </p:nvSpPr>
        <p:spPr>
          <a:xfrm>
            <a:off x="8090568" y="5476842"/>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浸水</a:t>
            </a: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領域</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3" name="四角形: 対角を丸める 12">
            <a:extLst>
              <a:ext uri="{FF2B5EF4-FFF2-40B4-BE49-F238E27FC236}">
                <a16:creationId xmlns:a16="http://schemas.microsoft.com/office/drawing/2014/main" id="{91D68923-FEFA-469D-A7AC-A2DF80FDFF2A}"/>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accent6">
                    <a:lumMod val="75000"/>
                  </a:schemeClr>
                </a:solidFill>
                <a:latin typeface="Yu Gothic" panose="020B0400000000000000" pitchFamily="50" charset="-128"/>
                <a:ea typeface="Yu Gothic" panose="020B0400000000000000" pitchFamily="50" charset="-128"/>
              </a:rPr>
              <a:t>検出</a:t>
            </a: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処理</a:t>
            </a:r>
          </a:p>
        </p:txBody>
      </p:sp>
    </p:spTree>
    <p:extLst>
      <p:ext uri="{BB962C8B-B14F-4D97-AF65-F5344CB8AC3E}">
        <p14:creationId xmlns:p14="http://schemas.microsoft.com/office/powerpoint/2010/main" val="408212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3">
            <a:extLst>
              <a:ext uri="{FF2B5EF4-FFF2-40B4-BE49-F238E27FC236}">
                <a16:creationId xmlns:a16="http://schemas.microsoft.com/office/drawing/2014/main" id="{897C909A-2BB7-C747-8D44-2ABFEABCC954}"/>
              </a:ext>
            </a:extLst>
          </p:cNvPr>
          <p:cNvSpPr>
            <a:spLocks noGrp="1"/>
          </p:cNvSpPr>
          <p:nvPr>
            <p:ph idx="1"/>
          </p:nvPr>
        </p:nvSpPr>
        <p:spPr/>
        <p:txBody>
          <a:bodyPr/>
          <a:lstStyle/>
          <a:p>
            <a:pPr marL="0" indent="0">
              <a:buNone/>
            </a:pPr>
            <a:r>
              <a:rPr lang="ja-JP" altLang="en-US" b="1" dirty="0">
                <a:solidFill>
                  <a:srgbClr val="549E39"/>
                </a:solidFill>
                <a:latin typeface="Yu Gothic" panose="020B0400000000000000" pitchFamily="34" charset="-128"/>
                <a:ea typeface="Yu Gothic" panose="020B0400000000000000" pitchFamily="34" charset="-128"/>
              </a:rPr>
              <a:t>空・植生領域</a:t>
            </a:r>
            <a:endParaRPr lang="en" altLang="ja-JP" b="1" dirty="0">
              <a:solidFill>
                <a:srgbClr val="549E39"/>
              </a:solidFill>
              <a:latin typeface="Yu Gothic" panose="020B0400000000000000" pitchFamily="34" charset="-128"/>
              <a:ea typeface="Yu Gothic" panose="020B0400000000000000" pitchFamily="34" charset="-128"/>
            </a:endParaRPr>
          </a:p>
          <a:p>
            <a:r>
              <a:rPr lang="en" altLang="ja-JP" sz="2800" dirty="0"/>
              <a:t>L*a*b*</a:t>
            </a:r>
            <a:r>
              <a:rPr lang="ja-JP" altLang="en-US" sz="2800" dirty="0"/>
              <a:t>色空間は</a:t>
            </a:r>
            <a:r>
              <a:rPr lang="ja-JP" altLang="en-US" sz="2800" b="1" dirty="0">
                <a:solidFill>
                  <a:srgbClr val="FF4829"/>
                </a:solidFill>
                <a:latin typeface="Yu Gothic" panose="020B0400000000000000" pitchFamily="50" charset="-128"/>
                <a:ea typeface="Yu Gothic" panose="020B0400000000000000" pitchFamily="50" charset="-128"/>
              </a:rPr>
              <a:t>色判別に有効</a:t>
            </a:r>
            <a:endParaRPr lang="ja-JP" altLang="en-US" sz="2400" dirty="0"/>
          </a:p>
        </p:txBody>
      </p:sp>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normAutofit/>
          </a:bodyPr>
          <a:lstStyle/>
          <a:p>
            <a:r>
              <a:rPr lang="ja-JP" altLang="en-US" dirty="0"/>
              <a:t>不要領域検出</a:t>
            </a:r>
            <a:r>
              <a:rPr lang="en-US" altLang="ja-JP" dirty="0"/>
              <a:t>【</a:t>
            </a:r>
            <a:r>
              <a:rPr lang="ja-JP" altLang="en-US" dirty="0"/>
              <a:t>空・植生</a:t>
            </a:r>
            <a:r>
              <a:rPr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15</a:t>
            </a:fld>
            <a:endParaRPr kumimoji="1" lang="ja-JP" altLang="en-US"/>
          </a:p>
        </p:txBody>
      </p:sp>
      <p:pic>
        <p:nvPicPr>
          <p:cNvPr id="11" name="図 10">
            <a:extLst>
              <a:ext uri="{FF2B5EF4-FFF2-40B4-BE49-F238E27FC236}">
                <a16:creationId xmlns:a16="http://schemas.microsoft.com/office/drawing/2014/main" id="{1427CC2E-E808-B84B-9943-B1FDC6F0A1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96370" y="3277338"/>
            <a:ext cx="5159476" cy="2899625"/>
          </a:xfrm>
          <a:prstGeom prst="rect">
            <a:avLst/>
          </a:prstGeom>
        </p:spPr>
      </p:pic>
      <p:graphicFrame>
        <p:nvGraphicFramePr>
          <p:cNvPr id="7" name="表 9">
            <a:extLst>
              <a:ext uri="{FF2B5EF4-FFF2-40B4-BE49-F238E27FC236}">
                <a16:creationId xmlns:a16="http://schemas.microsoft.com/office/drawing/2014/main" id="{07C74CEF-5E87-914E-808F-3C2DF7376BF2}"/>
              </a:ext>
            </a:extLst>
          </p:cNvPr>
          <p:cNvGraphicFramePr>
            <a:graphicFrameLocks noGrp="1"/>
          </p:cNvGraphicFramePr>
          <p:nvPr/>
        </p:nvGraphicFramePr>
        <p:xfrm>
          <a:off x="838200" y="4506831"/>
          <a:ext cx="5159476" cy="1680962"/>
        </p:xfrm>
        <a:graphic>
          <a:graphicData uri="http://schemas.openxmlformats.org/drawingml/2006/table">
            <a:tbl>
              <a:tblPr firstRow="1" bandRow="1">
                <a:tableStyleId>{93296810-A885-4BE3-A3E7-6D5BEEA58F35}</a:tableStyleId>
              </a:tblPr>
              <a:tblGrid>
                <a:gridCol w="1321266">
                  <a:extLst>
                    <a:ext uri="{9D8B030D-6E8A-4147-A177-3AD203B41FA5}">
                      <a16:colId xmlns:a16="http://schemas.microsoft.com/office/drawing/2014/main" val="3279677919"/>
                    </a:ext>
                  </a:extLst>
                </a:gridCol>
                <a:gridCol w="1162368">
                  <a:extLst>
                    <a:ext uri="{9D8B030D-6E8A-4147-A177-3AD203B41FA5}">
                      <a16:colId xmlns:a16="http://schemas.microsoft.com/office/drawing/2014/main" val="71540592"/>
                    </a:ext>
                  </a:extLst>
                </a:gridCol>
                <a:gridCol w="2675842">
                  <a:extLst>
                    <a:ext uri="{9D8B030D-6E8A-4147-A177-3AD203B41FA5}">
                      <a16:colId xmlns:a16="http://schemas.microsoft.com/office/drawing/2014/main" val="2228461465"/>
                    </a:ext>
                  </a:extLst>
                </a:gridCol>
              </a:tblGrid>
              <a:tr h="377570">
                <a:tc>
                  <a:txBody>
                    <a:bodyPr/>
                    <a:lstStyle/>
                    <a:p>
                      <a:pPr algn="ctr"/>
                      <a:r>
                        <a:rPr kumimoji="1" lang="ja-JP" altLang="en-US" sz="1800" b="0" i="0" dirty="0">
                          <a:latin typeface="Yu Gothic Medium" panose="020B0400000000000000" pitchFamily="34" charset="-128"/>
                          <a:ea typeface="Yu Gothic Medium" panose="020B0400000000000000" pitchFamily="34" charset="-128"/>
                        </a:rPr>
                        <a:t>検出種別</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特徴</a:t>
                      </a:r>
                    </a:p>
                  </a:txBody>
                  <a:tcPr anchor="ctr"/>
                </a:tc>
                <a:extLst>
                  <a:ext uri="{0D108BD9-81ED-4DB2-BD59-A6C34878D82A}">
                    <a16:rowId xmlns:a16="http://schemas.microsoft.com/office/drawing/2014/main" val="4151348114"/>
                  </a:ext>
                </a:extLst>
              </a:tr>
              <a:tr h="651696">
                <a:tc rowSpan="2">
                  <a:txBody>
                    <a:bodyPr/>
                    <a:lstStyle/>
                    <a:p>
                      <a:pPr algn="ctr"/>
                      <a:r>
                        <a:rPr kumimoji="1" lang="ja-JP" altLang="en-US" sz="1800" b="0" i="0" dirty="0">
                          <a:latin typeface="Yu Gothic Medium" panose="020B0400000000000000" pitchFamily="34" charset="-128"/>
                          <a:ea typeface="Yu Gothic Medium" panose="020B0400000000000000" pitchFamily="34" charset="-128"/>
                        </a:rPr>
                        <a:t>災害領域</a:t>
                      </a:r>
                    </a:p>
                  </a:txBody>
                  <a:tcPr anchor="ctr"/>
                </a:tc>
                <a:tc>
                  <a:txBody>
                    <a:bodyPr/>
                    <a:lstStyle/>
                    <a:p>
                      <a:pPr algn="ctr"/>
                      <a:r>
                        <a:rPr kumimoji="1" lang="ja-JP" altLang="en-US" sz="1800" b="0" i="0">
                          <a:solidFill>
                            <a:srgbClr val="FF4829"/>
                          </a:solidFill>
                          <a:latin typeface="Yu Gothic Medium" panose="020B0400000000000000" pitchFamily="34" charset="-128"/>
                          <a:ea typeface="Yu Gothic Medium" panose="020B0400000000000000" pitchFamily="34" charset="-128"/>
                        </a:rPr>
                        <a:t>斜面崩壊</a:t>
                      </a:r>
                      <a:endParaRPr kumimoji="1" lang="ja-JP" altLang="en-US" sz="1800" b="0" i="0" dirty="0">
                        <a:solidFill>
                          <a:srgbClr val="FF4829"/>
                        </a:solidFill>
                        <a:latin typeface="Yu Gothic Medium" panose="020B0400000000000000" pitchFamily="34" charset="-128"/>
                        <a:ea typeface="Yu Gothic Medium" panose="020B0400000000000000" pitchFamily="34"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a:solidFill>
                            <a:srgbClr val="FF4829"/>
                          </a:solidFill>
                          <a:latin typeface="Yu Gothic Medium" panose="020B0400000000000000" pitchFamily="34" charset="-128"/>
                          <a:ea typeface="Yu Gothic Medium" panose="020B0400000000000000" pitchFamily="34" charset="-128"/>
                        </a:rPr>
                        <a:t>赤色が強く輝度が低い</a:t>
                      </a:r>
                      <a:endParaRPr lang="en-US" altLang="ja-JP" sz="1800" b="0" i="0" dirty="0">
                        <a:solidFill>
                          <a:srgbClr val="FF4829"/>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1556828018"/>
                  </a:ext>
                </a:extLst>
              </a:tr>
              <a:tr h="651696">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a:latin typeface="Yu Gothic Medium" panose="020B0400000000000000" pitchFamily="34" charset="-128"/>
                          <a:ea typeface="Yu Gothic Medium" panose="020B0400000000000000" pitchFamily="34" charset="-128"/>
                        </a:rPr>
                        <a:t>浸水</a:t>
                      </a:r>
                      <a:endParaRPr kumimoji="1" lang="ja-JP" altLang="en-US" sz="1800" b="0" i="0" dirty="0">
                        <a:latin typeface="Yu Gothic Medium" panose="020B0400000000000000" pitchFamily="34" charset="-128"/>
                        <a:ea typeface="Yu Gothic Medium" panose="020B0400000000000000" pitchFamily="34" charset="-128"/>
                      </a:endParaRPr>
                    </a:p>
                  </a:txBody>
                  <a:tcPr anchor="ctr"/>
                </a:tc>
                <a:tc>
                  <a:txBody>
                    <a:bodyPr/>
                    <a:lstStyle/>
                    <a:p>
                      <a:pPr algn="ctr"/>
                      <a:r>
                        <a:rPr lang="ja-JP" altLang="en-US" sz="1800" b="0" i="0" dirty="0">
                          <a:solidFill>
                            <a:schemeClr val="tx1"/>
                          </a:solidFill>
                          <a:latin typeface="Yu Gothic Medium" panose="020B0400000000000000" pitchFamily="34" charset="-128"/>
                          <a:ea typeface="Yu Gothic Medium" panose="020B0400000000000000" pitchFamily="34" charset="-128"/>
                        </a:rPr>
                        <a:t>赤色が強く輝度が高い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p>
                      <a:pPr algn="ctr">
                        <a:buClr>
                          <a:srgbClr val="3B3838"/>
                        </a:buClr>
                      </a:pPr>
                      <a:r>
                        <a:rPr lang="ja-JP" altLang="en-US" sz="1800" b="0" i="0" dirty="0">
                          <a:solidFill>
                            <a:schemeClr val="tx1"/>
                          </a:solidFill>
                          <a:latin typeface="Yu Gothic Medium" panose="020B0400000000000000" pitchFamily="34" charset="-128"/>
                          <a:ea typeface="Yu Gothic Medium" panose="020B0400000000000000" pitchFamily="34" charset="-128"/>
                        </a:rPr>
                        <a:t>均一度が高い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276662957"/>
                  </a:ext>
                </a:extLst>
              </a:tr>
            </a:tbl>
          </a:graphicData>
        </a:graphic>
      </p:graphicFrame>
      <p:graphicFrame>
        <p:nvGraphicFramePr>
          <p:cNvPr id="8" name="表 9">
            <a:extLst>
              <a:ext uri="{FF2B5EF4-FFF2-40B4-BE49-F238E27FC236}">
                <a16:creationId xmlns:a16="http://schemas.microsoft.com/office/drawing/2014/main" id="{B1B79DEB-482E-F44B-B02C-62A2687F3ABC}"/>
              </a:ext>
            </a:extLst>
          </p:cNvPr>
          <p:cNvGraphicFramePr>
            <a:graphicFrameLocks noGrp="1"/>
          </p:cNvGraphicFramePr>
          <p:nvPr>
            <p:extLst>
              <p:ext uri="{D42A27DB-BD31-4B8C-83A1-F6EECF244321}">
                <p14:modId xmlns:p14="http://schemas.microsoft.com/office/powerpoint/2010/main" val="2335589008"/>
              </p:ext>
            </p:extLst>
          </p:nvPr>
        </p:nvGraphicFramePr>
        <p:xfrm>
          <a:off x="6396369" y="1873313"/>
          <a:ext cx="5159476" cy="1041400"/>
        </p:xfrm>
        <a:graphic>
          <a:graphicData uri="http://schemas.openxmlformats.org/drawingml/2006/table">
            <a:tbl>
              <a:tblPr firstRow="1" bandRow="1">
                <a:tableStyleId>{93296810-A885-4BE3-A3E7-6D5BEEA58F35}</a:tableStyleId>
              </a:tblPr>
              <a:tblGrid>
                <a:gridCol w="1289869">
                  <a:extLst>
                    <a:ext uri="{9D8B030D-6E8A-4147-A177-3AD203B41FA5}">
                      <a16:colId xmlns:a16="http://schemas.microsoft.com/office/drawing/2014/main" val="71540592"/>
                    </a:ext>
                  </a:extLst>
                </a:gridCol>
                <a:gridCol w="1289869">
                  <a:extLst>
                    <a:ext uri="{9D8B030D-6E8A-4147-A177-3AD203B41FA5}">
                      <a16:colId xmlns:a16="http://schemas.microsoft.com/office/drawing/2014/main" val="1373834857"/>
                    </a:ext>
                  </a:extLst>
                </a:gridCol>
                <a:gridCol w="1289869">
                  <a:extLst>
                    <a:ext uri="{9D8B030D-6E8A-4147-A177-3AD203B41FA5}">
                      <a16:colId xmlns:a16="http://schemas.microsoft.com/office/drawing/2014/main" val="2238545932"/>
                    </a:ext>
                  </a:extLst>
                </a:gridCol>
                <a:gridCol w="1289869">
                  <a:extLst>
                    <a:ext uri="{9D8B030D-6E8A-4147-A177-3AD203B41FA5}">
                      <a16:colId xmlns:a16="http://schemas.microsoft.com/office/drawing/2014/main" val="4138967585"/>
                    </a:ext>
                  </a:extLst>
                </a:gridCol>
              </a:tblGrid>
              <a:tr h="370840">
                <a:tc>
                  <a:txBody>
                    <a:bodyPr/>
                    <a:lstStyle/>
                    <a:p>
                      <a:pPr algn="ctr"/>
                      <a:r>
                        <a:rPr kumimoji="1" lang="ja-JP" altLang="en-US" sz="16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輝度（</a:t>
                      </a:r>
                      <a:r>
                        <a:rPr kumimoji="1" lang="en-US" altLang="ja-JP" sz="1600" b="0" i="0" dirty="0">
                          <a:latin typeface="Yu Gothic Medium" panose="020B0400000000000000" pitchFamily="34" charset="-128"/>
                          <a:ea typeface="Yu Gothic Medium" panose="020B0400000000000000" pitchFamily="34" charset="-128"/>
                        </a:rPr>
                        <a:t>L*</a:t>
                      </a:r>
                      <a:r>
                        <a:rPr kumimoji="1" lang="ja-JP" altLang="en-US" sz="1600" b="0" i="0" dirty="0">
                          <a:latin typeface="Yu Gothic Medium" panose="020B0400000000000000" pitchFamily="34" charset="-128"/>
                          <a:ea typeface="Yu Gothic Medium" panose="020B0400000000000000" pitchFamily="34" charset="-128"/>
                        </a:rPr>
                        <a:t>）</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色相（</a:t>
                      </a:r>
                      <a:r>
                        <a:rPr kumimoji="1" lang="en-US" altLang="ja-JP" sz="1600" b="0" i="0" dirty="0">
                          <a:latin typeface="Yu Gothic Medium" panose="020B0400000000000000" pitchFamily="34" charset="-128"/>
                          <a:ea typeface="Yu Gothic Medium" panose="020B0400000000000000" pitchFamily="34" charset="-128"/>
                        </a:rPr>
                        <a:t>a</a:t>
                      </a:r>
                      <a:r>
                        <a:rPr kumimoji="1" lang="ja-JP" altLang="en-US" sz="1600" b="0" i="0" dirty="0">
                          <a:latin typeface="Yu Gothic Medium" panose="020B0400000000000000" pitchFamily="34" charset="-128"/>
                          <a:ea typeface="Yu Gothic Medium" panose="020B0400000000000000" pitchFamily="34" charset="-128"/>
                        </a:rPr>
                        <a:t>*）</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彩度（</a:t>
                      </a:r>
                      <a:r>
                        <a:rPr kumimoji="1" lang="en-US" altLang="ja-JP" sz="1600" b="0" i="0" dirty="0">
                          <a:latin typeface="Yu Gothic Medium" panose="020B0400000000000000" pitchFamily="34" charset="-128"/>
                          <a:ea typeface="Yu Gothic Medium" panose="020B0400000000000000" pitchFamily="34" charset="-128"/>
                        </a:rPr>
                        <a:t>S</a:t>
                      </a:r>
                      <a:r>
                        <a:rPr kumimoji="1" lang="ja-JP" altLang="en-US" sz="1600" b="0" i="0" dirty="0">
                          <a:latin typeface="Yu Gothic Medium" panose="020B0400000000000000" pitchFamily="34" charset="-128"/>
                          <a:ea typeface="Yu Gothic Medium" panose="020B0400000000000000" pitchFamily="34" charset="-128"/>
                        </a:rPr>
                        <a:t>）</a:t>
                      </a:r>
                    </a:p>
                  </a:txBody>
                  <a:tcPr anchor="ctr"/>
                </a:tc>
                <a:extLst>
                  <a:ext uri="{0D108BD9-81ED-4DB2-BD59-A6C34878D82A}">
                    <a16:rowId xmlns:a16="http://schemas.microsoft.com/office/drawing/2014/main" val="4151348114"/>
                  </a:ext>
                </a:extLst>
              </a:tr>
              <a:tr h="185420">
                <a:tc>
                  <a:txBody>
                    <a:bodyPr/>
                    <a:lstStyle/>
                    <a:p>
                      <a:pPr algn="ctr"/>
                      <a:r>
                        <a:rPr kumimoji="1" lang="ja-JP" altLang="en-US" sz="1600" b="0" i="0" dirty="0">
                          <a:latin typeface="Yu Gothic Medium" panose="020B0400000000000000" pitchFamily="34" charset="-128"/>
                          <a:ea typeface="Yu Gothic Medium" panose="020B0400000000000000" pitchFamily="34" charset="-128"/>
                        </a:rPr>
                        <a:t>空</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高い</a:t>
                      </a:r>
                    </a:p>
                  </a:txBody>
                  <a:tcPr anchor="ctr"/>
                </a:tc>
                <a:tc>
                  <a:txBody>
                    <a:bodyPr/>
                    <a:lstStyle/>
                    <a:p>
                      <a:pPr algn="ctr"/>
                      <a:r>
                        <a:rPr kumimoji="1" lang="en-US" altLang="ja-JP" sz="1600" b="0" i="0" dirty="0">
                          <a:solidFill>
                            <a:schemeClr val="tx1"/>
                          </a:solidFill>
                          <a:latin typeface="Yu Gothic Medium" panose="020B0400000000000000" pitchFamily="34" charset="-128"/>
                          <a:ea typeface="Yu Gothic Medium" panose="020B0400000000000000" pitchFamily="34" charset="-128"/>
                        </a:rPr>
                        <a:t>―</a:t>
                      </a:r>
                      <a:endParaRPr kumimoji="1" lang="ja-JP" altLang="en-US" sz="1600" b="0" i="0" dirty="0">
                        <a:solidFill>
                          <a:schemeClr val="tx1"/>
                        </a:solidFill>
                        <a:latin typeface="Yu Gothic Medium" panose="020B0400000000000000" pitchFamily="34" charset="-128"/>
                        <a:ea typeface="Yu Gothic Medium" panose="020B0400000000000000" pitchFamily="34" charset="-128"/>
                      </a:endParaRP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青</a:t>
                      </a:r>
                    </a:p>
                  </a:txBody>
                  <a:tcPr anchor="ctr"/>
                </a:tc>
                <a:extLst>
                  <a:ext uri="{0D108BD9-81ED-4DB2-BD59-A6C34878D82A}">
                    <a16:rowId xmlns:a16="http://schemas.microsoft.com/office/drawing/2014/main" val="791151367"/>
                  </a:ext>
                </a:extLst>
              </a:tr>
              <a:tr h="185420">
                <a:tc>
                  <a:txBody>
                    <a:bodyPr/>
                    <a:lstStyle/>
                    <a:p>
                      <a:pPr algn="ctr"/>
                      <a:r>
                        <a:rPr kumimoji="1" lang="ja-JP" altLang="en-US" sz="1600" b="0" i="0" dirty="0">
                          <a:latin typeface="Yu Gothic Medium" panose="020B0400000000000000" pitchFamily="34" charset="-128"/>
                          <a:ea typeface="Yu Gothic Medium" panose="020B0400000000000000" pitchFamily="34" charset="-128"/>
                        </a:rPr>
                        <a:t>植生</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Yu Gothic Medium" panose="020B0500000000000000" pitchFamily="50" charset="-128"/>
                          <a:ea typeface="Yu Gothic Medium" panose="020B0500000000000000" pitchFamily="50" charset="-128"/>
                        </a:rPr>
                        <a:t>―</a:t>
                      </a:r>
                      <a:endParaRPr kumimoji="1" lang="ja-JP" altLang="en-US" sz="1600" b="0" dirty="0">
                        <a:latin typeface="Yu Gothic Medium" panose="020B0500000000000000" pitchFamily="50" charset="-128"/>
                        <a:ea typeface="Yu Gothic Medium" panose="020B0500000000000000" pitchFamily="50" charset="-128"/>
                      </a:endParaRPr>
                    </a:p>
                  </a:txBody>
                  <a:tcPr anchor="ctr"/>
                </a:tc>
                <a:tc>
                  <a:txBody>
                    <a:bodyPr/>
                    <a:lstStyle/>
                    <a:p>
                      <a:pPr algn="ctr"/>
                      <a:r>
                        <a:rPr kumimoji="1" lang="ja-JP" altLang="en-US" sz="1600" b="0" i="0" dirty="0">
                          <a:solidFill>
                            <a:schemeClr val="tx1"/>
                          </a:solidFill>
                          <a:latin typeface="Yu Gothic Medium" panose="020B0400000000000000" pitchFamily="34" charset="-128"/>
                          <a:ea typeface="Yu Gothic Medium" panose="020B0400000000000000" pitchFamily="34" charset="-128"/>
                        </a:rPr>
                        <a:t>緑</a:t>
                      </a:r>
                    </a:p>
                  </a:txBody>
                  <a:tcPr anchor="ctr"/>
                </a:tc>
                <a:tc>
                  <a:txBody>
                    <a:bodyPr/>
                    <a:lstStyle/>
                    <a:p>
                      <a:pPr algn="ctr"/>
                      <a:r>
                        <a:rPr kumimoji="1" lang="en-US" altLang="ja-JP" sz="1600" b="0" i="0" dirty="0">
                          <a:latin typeface="Yu Gothic Medium" panose="020B0400000000000000" pitchFamily="34" charset="-128"/>
                          <a:ea typeface="Yu Gothic Medium" panose="020B0400000000000000" pitchFamily="34" charset="-128"/>
                        </a:rPr>
                        <a:t>―</a:t>
                      </a:r>
                      <a:endParaRPr kumimoji="1" lang="ja-JP" altLang="en-US" sz="1600" b="0" i="0" dirty="0">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2524345613"/>
                  </a:ext>
                </a:extLst>
              </a:tr>
            </a:tbl>
          </a:graphicData>
        </a:graphic>
      </p:graphicFrame>
      <p:graphicFrame>
        <p:nvGraphicFramePr>
          <p:cNvPr id="9" name="表 9">
            <a:extLst>
              <a:ext uri="{FF2B5EF4-FFF2-40B4-BE49-F238E27FC236}">
                <a16:creationId xmlns:a16="http://schemas.microsoft.com/office/drawing/2014/main" id="{63A25277-F395-4070-925B-DA06D78C5C8B}"/>
              </a:ext>
            </a:extLst>
          </p:cNvPr>
          <p:cNvGraphicFramePr>
            <a:graphicFrameLocks noGrp="1"/>
          </p:cNvGraphicFramePr>
          <p:nvPr>
            <p:extLst>
              <p:ext uri="{D42A27DB-BD31-4B8C-83A1-F6EECF244321}">
                <p14:modId xmlns:p14="http://schemas.microsoft.com/office/powerpoint/2010/main" val="3901786014"/>
              </p:ext>
            </p:extLst>
          </p:nvPr>
        </p:nvGraphicFramePr>
        <p:xfrm>
          <a:off x="838200" y="4289113"/>
          <a:ext cx="5159476" cy="1887850"/>
        </p:xfrm>
        <a:graphic>
          <a:graphicData uri="http://schemas.openxmlformats.org/drawingml/2006/table">
            <a:tbl>
              <a:tblPr firstRow="1" bandRow="1">
                <a:tableStyleId>{93296810-A885-4BE3-A3E7-6D5BEEA58F35}</a:tableStyleId>
              </a:tblPr>
              <a:tblGrid>
                <a:gridCol w="1321266">
                  <a:extLst>
                    <a:ext uri="{9D8B030D-6E8A-4147-A177-3AD203B41FA5}">
                      <a16:colId xmlns:a16="http://schemas.microsoft.com/office/drawing/2014/main" val="3279677919"/>
                    </a:ext>
                  </a:extLst>
                </a:gridCol>
                <a:gridCol w="1162368">
                  <a:extLst>
                    <a:ext uri="{9D8B030D-6E8A-4147-A177-3AD203B41FA5}">
                      <a16:colId xmlns:a16="http://schemas.microsoft.com/office/drawing/2014/main" val="71540592"/>
                    </a:ext>
                  </a:extLst>
                </a:gridCol>
                <a:gridCol w="2675842">
                  <a:extLst>
                    <a:ext uri="{9D8B030D-6E8A-4147-A177-3AD203B41FA5}">
                      <a16:colId xmlns:a16="http://schemas.microsoft.com/office/drawing/2014/main" val="2228461465"/>
                    </a:ext>
                  </a:extLst>
                </a:gridCol>
              </a:tblGrid>
              <a:tr h="377570">
                <a:tc>
                  <a:txBody>
                    <a:bodyPr/>
                    <a:lstStyle/>
                    <a:p>
                      <a:pPr algn="ctr"/>
                      <a:r>
                        <a:rPr kumimoji="1" lang="ja-JP" altLang="en-US" sz="1800" b="0" i="0" dirty="0">
                          <a:latin typeface="Yu Gothic Medium" panose="020B0400000000000000" pitchFamily="34" charset="-128"/>
                          <a:ea typeface="Yu Gothic Medium" panose="020B0400000000000000" pitchFamily="34" charset="-128"/>
                        </a:rPr>
                        <a:t>検出種別</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800" b="0" i="0">
                          <a:latin typeface="Yu Gothic Medium" panose="020B0400000000000000" pitchFamily="34" charset="-128"/>
                          <a:ea typeface="Yu Gothic Medium" panose="020B0400000000000000" pitchFamily="34" charset="-128"/>
                        </a:rPr>
                        <a:t>特徴</a:t>
                      </a:r>
                      <a:endParaRPr kumimoji="1" lang="ja-JP" altLang="en-US" sz="1800" b="0" i="0" dirty="0">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4151348114"/>
                  </a:ext>
                </a:extLst>
              </a:tr>
              <a:tr h="377570">
                <a:tc rowSpan="4">
                  <a:txBody>
                    <a:bodyPr/>
                    <a:lstStyle/>
                    <a:p>
                      <a:pPr algn="ctr"/>
                      <a:r>
                        <a:rPr kumimoji="1" lang="ja-JP" altLang="en-US" sz="1800" b="0" i="0" dirty="0">
                          <a:solidFill>
                            <a:schemeClr val="tx1"/>
                          </a:solidFill>
                          <a:latin typeface="Yu Gothic Medium" panose="020B0400000000000000" pitchFamily="34" charset="-128"/>
                          <a:ea typeface="Yu Gothic Medium" panose="020B0400000000000000" pitchFamily="34" charset="-128"/>
                        </a:rPr>
                        <a:t>不要領域</a:t>
                      </a:r>
                    </a:p>
                  </a:txBody>
                  <a:tcPr anchor="ctr"/>
                </a:tc>
                <a:tc>
                  <a:txBody>
                    <a:bodyPr/>
                    <a:lstStyle/>
                    <a:p>
                      <a:pPr algn="ctr"/>
                      <a:r>
                        <a:rPr kumimoji="1" lang="ja-JP" altLang="en-US" sz="1800" b="0" i="0" dirty="0">
                          <a:solidFill>
                            <a:srgbClr val="FF4829"/>
                          </a:solidFill>
                          <a:latin typeface="Yu Gothic Medium" panose="020B0400000000000000" pitchFamily="34" charset="-128"/>
                          <a:ea typeface="Yu Gothic Medium" panose="020B0400000000000000" pitchFamily="34" charset="-128"/>
                        </a:rPr>
                        <a:t>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FF4829"/>
                          </a:solidFill>
                          <a:latin typeface="Yu Gothic Medium" panose="020B0400000000000000" pitchFamily="34" charset="-128"/>
                          <a:ea typeface="Yu Gothic Medium" panose="020B0400000000000000" pitchFamily="34" charset="-128"/>
                        </a:rPr>
                        <a:t>青色が強く輝度が高い</a:t>
                      </a:r>
                      <a:endParaRPr lang="en-US" altLang="ja-JP" sz="1800" b="0" i="0" dirty="0">
                        <a:solidFill>
                          <a:srgbClr val="FF4829"/>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762358145"/>
                  </a:ext>
                </a:extLst>
              </a:tr>
              <a:tr h="377570">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a:solidFill>
                            <a:srgbClr val="FF4829"/>
                          </a:solidFill>
                          <a:latin typeface="Yu Gothic Medium" panose="020B0400000000000000" pitchFamily="34" charset="-128"/>
                          <a:ea typeface="Yu Gothic Medium" panose="020B0400000000000000" pitchFamily="34" charset="-128"/>
                        </a:rPr>
                        <a:t>植生</a:t>
                      </a:r>
                      <a:endParaRPr kumimoji="1" lang="ja-JP" altLang="en-US" sz="1800" b="0" i="0" dirty="0">
                        <a:solidFill>
                          <a:srgbClr val="FF4829"/>
                        </a:solidFill>
                        <a:latin typeface="Yu Gothic Medium" panose="020B0400000000000000" pitchFamily="34" charset="-128"/>
                        <a:ea typeface="Yu Gothic Medium" panose="020B0400000000000000" pitchFamily="34"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FF4829"/>
                          </a:solidFill>
                          <a:latin typeface="Yu Gothic Medium" panose="020B0400000000000000" pitchFamily="34" charset="-128"/>
                          <a:ea typeface="Yu Gothic Medium" panose="020B0400000000000000" pitchFamily="34" charset="-128"/>
                        </a:rPr>
                        <a:t>緑色が強い</a:t>
                      </a:r>
                      <a:endParaRPr lang="en-US" altLang="ja-JP" sz="1800" b="0" i="0" dirty="0">
                        <a:solidFill>
                          <a:srgbClr val="FF4829"/>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62036478"/>
                  </a:ext>
                </a:extLst>
              </a:tr>
              <a:tr h="377570">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dirty="0">
                          <a:solidFill>
                            <a:schemeClr val="tx1"/>
                          </a:solidFill>
                          <a:latin typeface="Yu Gothic Medium" panose="020B0400000000000000" pitchFamily="34" charset="-128"/>
                          <a:ea typeface="Yu Gothic Medium" panose="020B0400000000000000" pitchFamily="34" charset="-128"/>
                        </a:rPr>
                        <a:t>瓦礫</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chemeClr val="tx1"/>
                          </a:solidFill>
                          <a:latin typeface="Yu Gothic Medium" panose="020B0400000000000000" pitchFamily="34" charset="-128"/>
                          <a:ea typeface="Yu Gothic Medium" panose="020B0400000000000000" pitchFamily="34" charset="-128"/>
                        </a:rPr>
                        <a:t>均一度が低い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791151367"/>
                  </a:ext>
                </a:extLst>
              </a:tr>
              <a:tr h="377570">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dirty="0">
                          <a:solidFill>
                            <a:schemeClr val="tx1"/>
                          </a:solidFill>
                          <a:latin typeface="Yu Gothic Medium" panose="020B0400000000000000" pitchFamily="34" charset="-128"/>
                          <a:ea typeface="Yu Gothic Medium" panose="020B0400000000000000" pitchFamily="34" charset="-128"/>
                        </a:rPr>
                        <a:t>建物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chemeClr val="tx1"/>
                          </a:solidFill>
                          <a:latin typeface="Yu Gothic Medium" panose="020B0400000000000000" pitchFamily="34" charset="-128"/>
                          <a:ea typeface="Yu Gothic Medium" panose="020B0400000000000000" pitchFamily="34" charset="-128"/>
                        </a:rPr>
                        <a:t>均一度が高い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1598786319"/>
                  </a:ext>
                </a:extLst>
              </a:tr>
            </a:tbl>
          </a:graphicData>
        </a:graphic>
      </p:graphicFrame>
      <p:pic>
        <p:nvPicPr>
          <p:cNvPr id="10" name="図 9">
            <a:extLst>
              <a:ext uri="{FF2B5EF4-FFF2-40B4-BE49-F238E27FC236}">
                <a16:creationId xmlns:a16="http://schemas.microsoft.com/office/drawing/2014/main" id="{B9492D46-D993-4A03-A0F6-BF72617204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369" y="3277337"/>
            <a:ext cx="5159475" cy="2899625"/>
          </a:xfrm>
          <a:prstGeom prst="rect">
            <a:avLst/>
          </a:prstGeom>
        </p:spPr>
      </p:pic>
      <p:sp>
        <p:nvSpPr>
          <p:cNvPr id="15" name="四角形: 角を丸くする 14">
            <a:extLst>
              <a:ext uri="{FF2B5EF4-FFF2-40B4-BE49-F238E27FC236}">
                <a16:creationId xmlns:a16="http://schemas.microsoft.com/office/drawing/2014/main" id="{9562FFEE-7081-48CC-A1E0-EF6B905A1E1F}"/>
              </a:ext>
            </a:extLst>
          </p:cNvPr>
          <p:cNvSpPr/>
          <p:nvPr/>
        </p:nvSpPr>
        <p:spPr>
          <a:xfrm>
            <a:off x="8090568" y="5476842"/>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空・植生領域</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6" name="四角形: 対角を丸める 15">
            <a:extLst>
              <a:ext uri="{FF2B5EF4-FFF2-40B4-BE49-F238E27FC236}">
                <a16:creationId xmlns:a16="http://schemas.microsoft.com/office/drawing/2014/main" id="{EA889228-85EE-4DF8-B9C9-D39E3399F2F4}"/>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accent6">
                    <a:lumMod val="75000"/>
                  </a:schemeClr>
                </a:solidFill>
                <a:latin typeface="Yu Gothic" panose="020B0400000000000000" pitchFamily="50" charset="-128"/>
                <a:ea typeface="Yu Gothic" panose="020B0400000000000000" pitchFamily="50" charset="-128"/>
              </a:rPr>
              <a:t>検出</a:t>
            </a: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処理</a:t>
            </a:r>
          </a:p>
        </p:txBody>
      </p:sp>
    </p:spTree>
    <p:extLst>
      <p:ext uri="{BB962C8B-B14F-4D97-AF65-F5344CB8AC3E}">
        <p14:creationId xmlns:p14="http://schemas.microsoft.com/office/powerpoint/2010/main" val="173329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13">
            <a:extLst>
              <a:ext uri="{FF2B5EF4-FFF2-40B4-BE49-F238E27FC236}">
                <a16:creationId xmlns:a16="http://schemas.microsoft.com/office/drawing/2014/main" id="{897C909A-2BB7-C747-8D44-2ABFEABCC954}"/>
              </a:ext>
            </a:extLst>
          </p:cNvPr>
          <p:cNvSpPr>
            <a:spLocks noGrp="1"/>
          </p:cNvSpPr>
          <p:nvPr>
            <p:ph idx="1"/>
          </p:nvPr>
        </p:nvSpPr>
        <p:spPr/>
        <p:txBody>
          <a:bodyPr/>
          <a:lstStyle/>
          <a:p>
            <a:pPr marL="0" indent="0">
              <a:buNone/>
            </a:pPr>
            <a:r>
              <a:rPr lang="ja-JP" altLang="en-US" b="1" dirty="0">
                <a:solidFill>
                  <a:srgbClr val="549E39"/>
                </a:solidFill>
                <a:latin typeface="Yu Gothic" panose="020B0400000000000000" pitchFamily="34" charset="-128"/>
                <a:ea typeface="Yu Gothic" panose="020B0400000000000000" pitchFamily="34" charset="-128"/>
              </a:rPr>
              <a:t>瓦礫・建物領域</a:t>
            </a:r>
            <a:endParaRPr lang="en" altLang="ja-JP" b="1" dirty="0">
              <a:solidFill>
                <a:srgbClr val="549E39"/>
              </a:solidFill>
              <a:latin typeface="Yu Gothic" panose="020B0400000000000000" pitchFamily="34" charset="-128"/>
              <a:ea typeface="Yu Gothic" panose="020B0400000000000000" pitchFamily="34" charset="-128"/>
            </a:endParaRPr>
          </a:p>
          <a:p>
            <a:r>
              <a:rPr lang="ja-JP" altLang="en-US" sz="2800" dirty="0"/>
              <a:t>エッジ・</a:t>
            </a:r>
            <a:r>
              <a:rPr lang="en-US" altLang="ja-JP" sz="2800" dirty="0" err="1"/>
              <a:t>GSI</a:t>
            </a:r>
            <a:r>
              <a:rPr lang="ja-JP" altLang="en-US" sz="2800" dirty="0"/>
              <a:t>は</a:t>
            </a:r>
            <a:r>
              <a:rPr lang="ja-JP" altLang="en-US" sz="2800" b="1" dirty="0">
                <a:solidFill>
                  <a:srgbClr val="FF4829"/>
                </a:solidFill>
                <a:latin typeface="Yu Gothic" panose="020B0400000000000000" pitchFamily="50" charset="-128"/>
                <a:ea typeface="Yu Gothic" panose="020B0400000000000000" pitchFamily="50" charset="-128"/>
              </a:rPr>
              <a:t>均一度</a:t>
            </a:r>
            <a:r>
              <a:rPr lang="ja-JP" altLang="en-US" sz="2800" dirty="0"/>
              <a:t>の指標</a:t>
            </a:r>
            <a:endParaRPr lang="en-US" altLang="ja-JP" sz="2800" dirty="0"/>
          </a:p>
          <a:p>
            <a:endParaRPr lang="en-US" altLang="ja-JP" sz="2800" dirty="0"/>
          </a:p>
        </p:txBody>
      </p:sp>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normAutofit/>
          </a:bodyPr>
          <a:lstStyle/>
          <a:p>
            <a:r>
              <a:rPr lang="ja-JP" altLang="en-US" dirty="0"/>
              <a:t>不要領域検出</a:t>
            </a:r>
            <a:r>
              <a:rPr lang="en-US" altLang="ja-JP" dirty="0"/>
              <a:t>【</a:t>
            </a:r>
            <a:r>
              <a:rPr lang="ja-JP" altLang="en-US" dirty="0"/>
              <a:t>瓦礫・建物</a:t>
            </a:r>
            <a:r>
              <a:rPr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16</a:t>
            </a:fld>
            <a:endParaRPr kumimoji="1" lang="ja-JP" altLang="en-US"/>
          </a:p>
        </p:txBody>
      </p:sp>
      <p:pic>
        <p:nvPicPr>
          <p:cNvPr id="11" name="図 10">
            <a:extLst>
              <a:ext uri="{FF2B5EF4-FFF2-40B4-BE49-F238E27FC236}">
                <a16:creationId xmlns:a16="http://schemas.microsoft.com/office/drawing/2014/main" id="{1427CC2E-E808-B84B-9943-B1FDC6F0A1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96370" y="3277338"/>
            <a:ext cx="5159476" cy="2899625"/>
          </a:xfrm>
          <a:prstGeom prst="rect">
            <a:avLst/>
          </a:prstGeom>
        </p:spPr>
      </p:pic>
      <p:graphicFrame>
        <p:nvGraphicFramePr>
          <p:cNvPr id="7" name="表 9">
            <a:extLst>
              <a:ext uri="{FF2B5EF4-FFF2-40B4-BE49-F238E27FC236}">
                <a16:creationId xmlns:a16="http://schemas.microsoft.com/office/drawing/2014/main" id="{07C74CEF-5E87-914E-808F-3C2DF7376BF2}"/>
              </a:ext>
            </a:extLst>
          </p:cNvPr>
          <p:cNvGraphicFramePr>
            <a:graphicFrameLocks noGrp="1"/>
          </p:cNvGraphicFramePr>
          <p:nvPr/>
        </p:nvGraphicFramePr>
        <p:xfrm>
          <a:off x="838200" y="4506831"/>
          <a:ext cx="5159476" cy="1680962"/>
        </p:xfrm>
        <a:graphic>
          <a:graphicData uri="http://schemas.openxmlformats.org/drawingml/2006/table">
            <a:tbl>
              <a:tblPr firstRow="1" bandRow="1">
                <a:tableStyleId>{93296810-A885-4BE3-A3E7-6D5BEEA58F35}</a:tableStyleId>
              </a:tblPr>
              <a:tblGrid>
                <a:gridCol w="1321266">
                  <a:extLst>
                    <a:ext uri="{9D8B030D-6E8A-4147-A177-3AD203B41FA5}">
                      <a16:colId xmlns:a16="http://schemas.microsoft.com/office/drawing/2014/main" val="3279677919"/>
                    </a:ext>
                  </a:extLst>
                </a:gridCol>
                <a:gridCol w="1162368">
                  <a:extLst>
                    <a:ext uri="{9D8B030D-6E8A-4147-A177-3AD203B41FA5}">
                      <a16:colId xmlns:a16="http://schemas.microsoft.com/office/drawing/2014/main" val="71540592"/>
                    </a:ext>
                  </a:extLst>
                </a:gridCol>
                <a:gridCol w="2675842">
                  <a:extLst>
                    <a:ext uri="{9D8B030D-6E8A-4147-A177-3AD203B41FA5}">
                      <a16:colId xmlns:a16="http://schemas.microsoft.com/office/drawing/2014/main" val="2228461465"/>
                    </a:ext>
                  </a:extLst>
                </a:gridCol>
              </a:tblGrid>
              <a:tr h="377570">
                <a:tc>
                  <a:txBody>
                    <a:bodyPr/>
                    <a:lstStyle/>
                    <a:p>
                      <a:pPr algn="ctr"/>
                      <a:r>
                        <a:rPr kumimoji="1" lang="ja-JP" altLang="en-US" sz="1800" b="0" i="0" dirty="0">
                          <a:latin typeface="Yu Gothic Medium" panose="020B0400000000000000" pitchFamily="34" charset="-128"/>
                          <a:ea typeface="Yu Gothic Medium" panose="020B0400000000000000" pitchFamily="34" charset="-128"/>
                        </a:rPr>
                        <a:t>検出種別</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特徴</a:t>
                      </a:r>
                    </a:p>
                  </a:txBody>
                  <a:tcPr anchor="ctr"/>
                </a:tc>
                <a:extLst>
                  <a:ext uri="{0D108BD9-81ED-4DB2-BD59-A6C34878D82A}">
                    <a16:rowId xmlns:a16="http://schemas.microsoft.com/office/drawing/2014/main" val="4151348114"/>
                  </a:ext>
                </a:extLst>
              </a:tr>
              <a:tr h="651696">
                <a:tc rowSpan="2">
                  <a:txBody>
                    <a:bodyPr/>
                    <a:lstStyle/>
                    <a:p>
                      <a:pPr algn="ctr"/>
                      <a:r>
                        <a:rPr kumimoji="1" lang="ja-JP" altLang="en-US" sz="1800" b="0" i="0" dirty="0">
                          <a:latin typeface="Yu Gothic Medium" panose="020B0400000000000000" pitchFamily="34" charset="-128"/>
                          <a:ea typeface="Yu Gothic Medium" panose="020B0400000000000000" pitchFamily="34" charset="-128"/>
                        </a:rPr>
                        <a:t>災害領域</a:t>
                      </a:r>
                    </a:p>
                  </a:txBody>
                  <a:tcPr anchor="ctr"/>
                </a:tc>
                <a:tc>
                  <a:txBody>
                    <a:bodyPr/>
                    <a:lstStyle/>
                    <a:p>
                      <a:pPr algn="ctr"/>
                      <a:r>
                        <a:rPr kumimoji="1" lang="ja-JP" altLang="en-US" sz="1800" b="0" i="0">
                          <a:solidFill>
                            <a:srgbClr val="FF4829"/>
                          </a:solidFill>
                          <a:latin typeface="Yu Gothic Medium" panose="020B0400000000000000" pitchFamily="34" charset="-128"/>
                          <a:ea typeface="Yu Gothic Medium" panose="020B0400000000000000" pitchFamily="34" charset="-128"/>
                        </a:rPr>
                        <a:t>斜面崩壊</a:t>
                      </a:r>
                      <a:endParaRPr kumimoji="1" lang="ja-JP" altLang="en-US" sz="1800" b="0" i="0" dirty="0">
                        <a:solidFill>
                          <a:srgbClr val="FF4829"/>
                        </a:solidFill>
                        <a:latin typeface="Yu Gothic Medium" panose="020B0400000000000000" pitchFamily="34" charset="-128"/>
                        <a:ea typeface="Yu Gothic Medium" panose="020B0400000000000000" pitchFamily="34"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a:solidFill>
                            <a:srgbClr val="FF4829"/>
                          </a:solidFill>
                          <a:latin typeface="Yu Gothic Medium" panose="020B0400000000000000" pitchFamily="34" charset="-128"/>
                          <a:ea typeface="Yu Gothic Medium" panose="020B0400000000000000" pitchFamily="34" charset="-128"/>
                        </a:rPr>
                        <a:t>赤色が強く輝度が低い</a:t>
                      </a:r>
                      <a:endParaRPr lang="en-US" altLang="ja-JP" sz="1800" b="0" i="0" dirty="0">
                        <a:solidFill>
                          <a:srgbClr val="FF4829"/>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1556828018"/>
                  </a:ext>
                </a:extLst>
              </a:tr>
              <a:tr h="651696">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a:latin typeface="Yu Gothic Medium" panose="020B0400000000000000" pitchFamily="34" charset="-128"/>
                          <a:ea typeface="Yu Gothic Medium" panose="020B0400000000000000" pitchFamily="34" charset="-128"/>
                        </a:rPr>
                        <a:t>浸水</a:t>
                      </a:r>
                      <a:endParaRPr kumimoji="1" lang="ja-JP" altLang="en-US" sz="1800" b="0" i="0" dirty="0">
                        <a:latin typeface="Yu Gothic Medium" panose="020B0400000000000000" pitchFamily="34" charset="-128"/>
                        <a:ea typeface="Yu Gothic Medium" panose="020B0400000000000000" pitchFamily="34" charset="-128"/>
                      </a:endParaRPr>
                    </a:p>
                  </a:txBody>
                  <a:tcPr anchor="ctr"/>
                </a:tc>
                <a:tc>
                  <a:txBody>
                    <a:bodyPr/>
                    <a:lstStyle/>
                    <a:p>
                      <a:pPr algn="ctr"/>
                      <a:r>
                        <a:rPr lang="ja-JP" altLang="en-US" sz="1800" b="0" i="0" dirty="0">
                          <a:solidFill>
                            <a:schemeClr val="tx1"/>
                          </a:solidFill>
                          <a:latin typeface="Yu Gothic Medium" panose="020B0400000000000000" pitchFamily="34" charset="-128"/>
                          <a:ea typeface="Yu Gothic Medium" panose="020B0400000000000000" pitchFamily="34" charset="-128"/>
                        </a:rPr>
                        <a:t>赤色が強く輝度が高い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p>
                      <a:pPr algn="ctr">
                        <a:buClr>
                          <a:srgbClr val="3B3838"/>
                        </a:buClr>
                      </a:pPr>
                      <a:r>
                        <a:rPr lang="ja-JP" altLang="en-US" sz="1800" b="0" i="0" dirty="0">
                          <a:solidFill>
                            <a:schemeClr val="tx1"/>
                          </a:solidFill>
                          <a:latin typeface="Yu Gothic Medium" panose="020B0400000000000000" pitchFamily="34" charset="-128"/>
                          <a:ea typeface="Yu Gothic Medium" panose="020B0400000000000000" pitchFamily="34" charset="-128"/>
                        </a:rPr>
                        <a:t>均一度が高い</a:t>
                      </a:r>
                      <a:endParaRPr lang="en-US" altLang="ja-JP" sz="18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276662957"/>
                  </a:ext>
                </a:extLst>
              </a:tr>
            </a:tbl>
          </a:graphicData>
        </a:graphic>
      </p:graphicFrame>
      <p:graphicFrame>
        <p:nvGraphicFramePr>
          <p:cNvPr id="8" name="表 9">
            <a:extLst>
              <a:ext uri="{FF2B5EF4-FFF2-40B4-BE49-F238E27FC236}">
                <a16:creationId xmlns:a16="http://schemas.microsoft.com/office/drawing/2014/main" id="{B1B79DEB-482E-F44B-B02C-62A2687F3ABC}"/>
              </a:ext>
            </a:extLst>
          </p:cNvPr>
          <p:cNvGraphicFramePr>
            <a:graphicFrameLocks noGrp="1"/>
          </p:cNvGraphicFramePr>
          <p:nvPr>
            <p:extLst>
              <p:ext uri="{D42A27DB-BD31-4B8C-83A1-F6EECF244321}">
                <p14:modId xmlns:p14="http://schemas.microsoft.com/office/powerpoint/2010/main" val="2062894595"/>
              </p:ext>
            </p:extLst>
          </p:nvPr>
        </p:nvGraphicFramePr>
        <p:xfrm>
          <a:off x="6396370" y="2030742"/>
          <a:ext cx="3869607" cy="741680"/>
        </p:xfrm>
        <a:graphic>
          <a:graphicData uri="http://schemas.openxmlformats.org/drawingml/2006/table">
            <a:tbl>
              <a:tblPr firstRow="1" bandRow="1">
                <a:tableStyleId>{93296810-A885-4BE3-A3E7-6D5BEEA58F35}</a:tableStyleId>
              </a:tblPr>
              <a:tblGrid>
                <a:gridCol w="1289869">
                  <a:extLst>
                    <a:ext uri="{9D8B030D-6E8A-4147-A177-3AD203B41FA5}">
                      <a16:colId xmlns:a16="http://schemas.microsoft.com/office/drawing/2014/main" val="71540592"/>
                    </a:ext>
                  </a:extLst>
                </a:gridCol>
                <a:gridCol w="1289869">
                  <a:extLst>
                    <a:ext uri="{9D8B030D-6E8A-4147-A177-3AD203B41FA5}">
                      <a16:colId xmlns:a16="http://schemas.microsoft.com/office/drawing/2014/main" val="1373834857"/>
                    </a:ext>
                  </a:extLst>
                </a:gridCol>
                <a:gridCol w="1289869">
                  <a:extLst>
                    <a:ext uri="{9D8B030D-6E8A-4147-A177-3AD203B41FA5}">
                      <a16:colId xmlns:a16="http://schemas.microsoft.com/office/drawing/2014/main" val="2238545932"/>
                    </a:ext>
                  </a:extLst>
                </a:gridCol>
              </a:tblGrid>
              <a:tr h="370840">
                <a:tc>
                  <a:txBody>
                    <a:bodyPr/>
                    <a:lstStyle/>
                    <a:p>
                      <a:pPr algn="ctr"/>
                      <a:r>
                        <a:rPr kumimoji="1" lang="ja-JP" altLang="en-US" sz="16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輝度（</a:t>
                      </a:r>
                      <a:r>
                        <a:rPr kumimoji="1" lang="en-US" altLang="ja-JP" sz="1600" b="0" i="0" dirty="0">
                          <a:latin typeface="Yu Gothic Medium" panose="020B0400000000000000" pitchFamily="34" charset="-128"/>
                          <a:ea typeface="Yu Gothic Medium" panose="020B0400000000000000" pitchFamily="34" charset="-128"/>
                        </a:rPr>
                        <a:t>L*</a:t>
                      </a:r>
                      <a:r>
                        <a:rPr kumimoji="1" lang="ja-JP" altLang="en-US" sz="1600" b="0" i="0" dirty="0">
                          <a:latin typeface="Yu Gothic Medium" panose="020B0400000000000000" pitchFamily="34" charset="-128"/>
                          <a:ea typeface="Yu Gothic Medium" panose="020B0400000000000000" pitchFamily="34" charset="-128"/>
                        </a:rPr>
                        <a:t>）</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色相（</a:t>
                      </a:r>
                      <a:r>
                        <a:rPr kumimoji="1" lang="en-US" altLang="ja-JP" sz="1600" b="0" i="0" dirty="0">
                          <a:latin typeface="Yu Gothic Medium" panose="020B0400000000000000" pitchFamily="34" charset="-128"/>
                          <a:ea typeface="Yu Gothic Medium" panose="020B0400000000000000" pitchFamily="34" charset="-128"/>
                        </a:rPr>
                        <a:t>a</a:t>
                      </a:r>
                      <a:r>
                        <a:rPr kumimoji="1" lang="ja-JP" altLang="en-US" sz="1600" b="0" i="0" dirty="0">
                          <a:latin typeface="Yu Gothic Medium" panose="020B0400000000000000" pitchFamily="34" charset="-128"/>
                          <a:ea typeface="Yu Gothic Medium" panose="020B0400000000000000" pitchFamily="34" charset="-128"/>
                        </a:rPr>
                        <a:t>*）</a:t>
                      </a:r>
                    </a:p>
                  </a:txBody>
                  <a:tcPr anchor="ctr"/>
                </a:tc>
                <a:extLst>
                  <a:ext uri="{0D108BD9-81ED-4DB2-BD59-A6C34878D82A}">
                    <a16:rowId xmlns:a16="http://schemas.microsoft.com/office/drawing/2014/main" val="4151348114"/>
                  </a:ext>
                </a:extLst>
              </a:tr>
              <a:tr h="370840">
                <a:tc>
                  <a:txBody>
                    <a:bodyPr/>
                    <a:lstStyle/>
                    <a:p>
                      <a:pPr algn="ctr"/>
                      <a:r>
                        <a:rPr kumimoji="1" lang="ja-JP" altLang="en-US" sz="1600" b="0" i="0" dirty="0">
                          <a:latin typeface="Yu Gothic Medium" panose="020B0400000000000000" pitchFamily="34" charset="-128"/>
                          <a:ea typeface="Yu Gothic Medium" panose="020B0400000000000000" pitchFamily="34" charset="-128"/>
                        </a:rPr>
                        <a:t>斜面崩壊</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低い</a:t>
                      </a:r>
                    </a:p>
                  </a:txBody>
                  <a:tcPr anchor="ctr"/>
                </a:tc>
                <a:tc>
                  <a:txBody>
                    <a:bodyPr/>
                    <a:lstStyle/>
                    <a:p>
                      <a:pPr algn="ctr"/>
                      <a:r>
                        <a:rPr kumimoji="1" lang="ja-JP" altLang="en-US" sz="1600" b="0" i="0" dirty="0">
                          <a:solidFill>
                            <a:schemeClr val="tx1"/>
                          </a:solidFill>
                          <a:latin typeface="Yu Gothic Medium" panose="020B0400000000000000" pitchFamily="34" charset="-128"/>
                          <a:ea typeface="Yu Gothic Medium" panose="020B0400000000000000" pitchFamily="34" charset="-128"/>
                        </a:rPr>
                        <a:t>赤（高い）</a:t>
                      </a:r>
                    </a:p>
                  </a:txBody>
                  <a:tcPr anchor="ctr"/>
                </a:tc>
                <a:extLst>
                  <a:ext uri="{0D108BD9-81ED-4DB2-BD59-A6C34878D82A}">
                    <a16:rowId xmlns:a16="http://schemas.microsoft.com/office/drawing/2014/main" val="791151367"/>
                  </a:ext>
                </a:extLst>
              </a:tr>
            </a:tbl>
          </a:graphicData>
        </a:graphic>
      </p:graphicFrame>
      <p:graphicFrame>
        <p:nvGraphicFramePr>
          <p:cNvPr id="9" name="表 9">
            <a:extLst>
              <a:ext uri="{FF2B5EF4-FFF2-40B4-BE49-F238E27FC236}">
                <a16:creationId xmlns:a16="http://schemas.microsoft.com/office/drawing/2014/main" id="{63A25277-F395-4070-925B-DA06D78C5C8B}"/>
              </a:ext>
            </a:extLst>
          </p:cNvPr>
          <p:cNvGraphicFramePr>
            <a:graphicFrameLocks noGrp="1"/>
          </p:cNvGraphicFramePr>
          <p:nvPr>
            <p:extLst>
              <p:ext uri="{D42A27DB-BD31-4B8C-83A1-F6EECF244321}">
                <p14:modId xmlns:p14="http://schemas.microsoft.com/office/powerpoint/2010/main" val="2379306922"/>
              </p:ext>
            </p:extLst>
          </p:nvPr>
        </p:nvGraphicFramePr>
        <p:xfrm>
          <a:off x="838200" y="4289113"/>
          <a:ext cx="5159476" cy="1887850"/>
        </p:xfrm>
        <a:graphic>
          <a:graphicData uri="http://schemas.openxmlformats.org/drawingml/2006/table">
            <a:tbl>
              <a:tblPr firstRow="1" bandRow="1">
                <a:tableStyleId>{93296810-A885-4BE3-A3E7-6D5BEEA58F35}</a:tableStyleId>
              </a:tblPr>
              <a:tblGrid>
                <a:gridCol w="1321266">
                  <a:extLst>
                    <a:ext uri="{9D8B030D-6E8A-4147-A177-3AD203B41FA5}">
                      <a16:colId xmlns:a16="http://schemas.microsoft.com/office/drawing/2014/main" val="3279677919"/>
                    </a:ext>
                  </a:extLst>
                </a:gridCol>
                <a:gridCol w="1162368">
                  <a:extLst>
                    <a:ext uri="{9D8B030D-6E8A-4147-A177-3AD203B41FA5}">
                      <a16:colId xmlns:a16="http://schemas.microsoft.com/office/drawing/2014/main" val="71540592"/>
                    </a:ext>
                  </a:extLst>
                </a:gridCol>
                <a:gridCol w="2675842">
                  <a:extLst>
                    <a:ext uri="{9D8B030D-6E8A-4147-A177-3AD203B41FA5}">
                      <a16:colId xmlns:a16="http://schemas.microsoft.com/office/drawing/2014/main" val="2228461465"/>
                    </a:ext>
                  </a:extLst>
                </a:gridCol>
              </a:tblGrid>
              <a:tr h="377570">
                <a:tc>
                  <a:txBody>
                    <a:bodyPr/>
                    <a:lstStyle/>
                    <a:p>
                      <a:pPr algn="ctr"/>
                      <a:r>
                        <a:rPr kumimoji="1" lang="ja-JP" altLang="en-US" sz="1800" b="0" i="0" dirty="0">
                          <a:latin typeface="Yu Gothic Medium" panose="020B0400000000000000" pitchFamily="34" charset="-128"/>
                          <a:ea typeface="Yu Gothic Medium" panose="020B0400000000000000" pitchFamily="34" charset="-128"/>
                        </a:rPr>
                        <a:t>検出種別</a:t>
                      </a:r>
                    </a:p>
                  </a:txBody>
                  <a:tcPr anchor="ctr"/>
                </a:tc>
                <a:tc>
                  <a:txBody>
                    <a:bodyPr/>
                    <a:lstStyle/>
                    <a:p>
                      <a:pPr algn="ctr"/>
                      <a:r>
                        <a:rPr kumimoji="1" lang="ja-JP" altLang="en-US" sz="18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800" b="0" i="0">
                          <a:latin typeface="Yu Gothic Medium" panose="020B0400000000000000" pitchFamily="34" charset="-128"/>
                          <a:ea typeface="Yu Gothic Medium" panose="020B0400000000000000" pitchFamily="34" charset="-128"/>
                        </a:rPr>
                        <a:t>特徴</a:t>
                      </a:r>
                      <a:endParaRPr kumimoji="1" lang="ja-JP" altLang="en-US" sz="1800" b="0" i="0" dirty="0">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4151348114"/>
                  </a:ext>
                </a:extLst>
              </a:tr>
              <a:tr h="377570">
                <a:tc rowSpan="4">
                  <a:txBody>
                    <a:bodyPr/>
                    <a:lstStyle/>
                    <a:p>
                      <a:pPr algn="ctr"/>
                      <a:r>
                        <a:rPr kumimoji="1" lang="ja-JP" altLang="en-US" sz="1800" b="0" i="0" dirty="0">
                          <a:solidFill>
                            <a:schemeClr val="tx1"/>
                          </a:solidFill>
                          <a:latin typeface="Yu Gothic Medium" panose="020B0400000000000000" pitchFamily="34" charset="-128"/>
                          <a:ea typeface="Yu Gothic Medium" panose="020B0400000000000000" pitchFamily="34" charset="-128"/>
                        </a:rPr>
                        <a:t>不要領域</a:t>
                      </a:r>
                    </a:p>
                  </a:txBody>
                  <a:tcPr anchor="ctr"/>
                </a:tc>
                <a:tc>
                  <a:txBody>
                    <a:bodyPr/>
                    <a:lstStyle/>
                    <a:p>
                      <a:pPr algn="ctr"/>
                      <a:r>
                        <a:rPr kumimoji="1" lang="ja-JP" altLang="en-US" sz="1800" b="0" i="0" dirty="0">
                          <a:solidFill>
                            <a:srgbClr val="3B3838"/>
                          </a:solidFill>
                          <a:latin typeface="Yu Gothic Medium" panose="020B0400000000000000" pitchFamily="34" charset="-128"/>
                          <a:ea typeface="Yu Gothic Medium" panose="020B0400000000000000" pitchFamily="34" charset="-128"/>
                        </a:rPr>
                        <a:t>空</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3B3838"/>
                          </a:solidFill>
                          <a:latin typeface="Yu Gothic Medium" panose="020B0400000000000000" pitchFamily="34" charset="-128"/>
                          <a:ea typeface="Yu Gothic Medium" panose="020B0400000000000000" pitchFamily="34" charset="-128"/>
                        </a:rPr>
                        <a:t>青色が強く輝度が高い</a:t>
                      </a:r>
                      <a:endParaRPr lang="en-US" altLang="ja-JP" sz="1800" b="0" i="0" dirty="0">
                        <a:solidFill>
                          <a:srgbClr val="3B3838"/>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762358145"/>
                  </a:ext>
                </a:extLst>
              </a:tr>
              <a:tr h="377570">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a:solidFill>
                            <a:srgbClr val="3B3838"/>
                          </a:solidFill>
                          <a:latin typeface="Yu Gothic Medium" panose="020B0400000000000000" pitchFamily="34" charset="-128"/>
                          <a:ea typeface="Yu Gothic Medium" panose="020B0400000000000000" pitchFamily="34" charset="-128"/>
                        </a:rPr>
                        <a:t>植生</a:t>
                      </a:r>
                      <a:endParaRPr kumimoji="1" lang="ja-JP" altLang="en-US" sz="1800" b="0" i="0" dirty="0">
                        <a:solidFill>
                          <a:srgbClr val="3B3838"/>
                        </a:solidFill>
                        <a:latin typeface="Yu Gothic Medium" panose="020B0400000000000000" pitchFamily="34" charset="-128"/>
                        <a:ea typeface="Yu Gothic Medium" panose="020B0400000000000000" pitchFamily="34"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3B3838"/>
                          </a:solidFill>
                          <a:latin typeface="Yu Gothic Medium" panose="020B0400000000000000" pitchFamily="34" charset="-128"/>
                          <a:ea typeface="Yu Gothic Medium" panose="020B0400000000000000" pitchFamily="34" charset="-128"/>
                        </a:rPr>
                        <a:t>緑色が強い</a:t>
                      </a:r>
                      <a:endParaRPr lang="en-US" altLang="ja-JP" sz="1800" b="0" i="0" dirty="0">
                        <a:solidFill>
                          <a:srgbClr val="3B3838"/>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362036478"/>
                  </a:ext>
                </a:extLst>
              </a:tr>
              <a:tr h="377570">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dirty="0">
                          <a:solidFill>
                            <a:srgbClr val="FF4829"/>
                          </a:solidFill>
                          <a:latin typeface="Yu Gothic Medium" panose="020B0400000000000000" pitchFamily="34" charset="-128"/>
                          <a:ea typeface="Yu Gothic Medium" panose="020B0400000000000000" pitchFamily="34" charset="-128"/>
                        </a:rPr>
                        <a:t>瓦礫</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FF4829"/>
                          </a:solidFill>
                          <a:latin typeface="Yu Gothic Medium" panose="020B0400000000000000" pitchFamily="34" charset="-128"/>
                          <a:ea typeface="Yu Gothic Medium" panose="020B0400000000000000" pitchFamily="34" charset="-128"/>
                        </a:rPr>
                        <a:t>均一度が低い</a:t>
                      </a:r>
                      <a:endParaRPr lang="en-US" altLang="ja-JP" sz="1800" b="0" i="0" dirty="0">
                        <a:solidFill>
                          <a:srgbClr val="FF4829"/>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791151367"/>
                  </a:ext>
                </a:extLst>
              </a:tr>
              <a:tr h="377570">
                <a:tc vMerge="1">
                  <a:txBody>
                    <a:bodyPr/>
                    <a:lstStyle/>
                    <a:p>
                      <a:pPr algn="ctr"/>
                      <a:endParaRPr kumimoji="1" lang="ja-JP" altLang="en-US" sz="1800" b="0" i="0" dirty="0">
                        <a:latin typeface="Yu Gothic Medium" panose="020B0400000000000000" pitchFamily="34" charset="-128"/>
                        <a:ea typeface="Yu Gothic Medium" panose="020B0400000000000000" pitchFamily="34" charset="-128"/>
                      </a:endParaRPr>
                    </a:p>
                  </a:txBody>
                  <a:tcPr/>
                </a:tc>
                <a:tc>
                  <a:txBody>
                    <a:bodyPr/>
                    <a:lstStyle/>
                    <a:p>
                      <a:pPr algn="ctr"/>
                      <a:r>
                        <a:rPr kumimoji="1" lang="ja-JP" altLang="en-US" sz="1800" b="0" i="0" dirty="0">
                          <a:solidFill>
                            <a:srgbClr val="FF4829"/>
                          </a:solidFill>
                          <a:latin typeface="Yu Gothic Medium" panose="020B0400000000000000" pitchFamily="34" charset="-128"/>
                          <a:ea typeface="Yu Gothic Medium" panose="020B0400000000000000" pitchFamily="34" charset="-128"/>
                        </a:rPr>
                        <a:t>建物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800" b="0" i="0" dirty="0">
                          <a:solidFill>
                            <a:srgbClr val="FF4829"/>
                          </a:solidFill>
                          <a:latin typeface="Yu Gothic Medium" panose="020B0400000000000000" pitchFamily="34" charset="-128"/>
                          <a:ea typeface="Yu Gothic Medium" panose="020B0400000000000000" pitchFamily="34" charset="-128"/>
                        </a:rPr>
                        <a:t>均一度が高い</a:t>
                      </a:r>
                      <a:endParaRPr lang="en-US" altLang="ja-JP" sz="1800" b="0" i="0" dirty="0">
                        <a:solidFill>
                          <a:srgbClr val="FF4829"/>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1598786319"/>
                  </a:ext>
                </a:extLst>
              </a:tr>
            </a:tbl>
          </a:graphicData>
        </a:graphic>
      </p:graphicFrame>
      <p:pic>
        <p:nvPicPr>
          <p:cNvPr id="10" name="図 9">
            <a:extLst>
              <a:ext uri="{FF2B5EF4-FFF2-40B4-BE49-F238E27FC236}">
                <a16:creationId xmlns:a16="http://schemas.microsoft.com/office/drawing/2014/main" id="{B9492D46-D993-4A03-A0F6-BF72617204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96369" y="3277337"/>
            <a:ext cx="5159475" cy="2899625"/>
          </a:xfrm>
          <a:prstGeom prst="rect">
            <a:avLst/>
          </a:prstGeom>
        </p:spPr>
      </p:pic>
      <p:pic>
        <p:nvPicPr>
          <p:cNvPr id="12" name="図 11">
            <a:extLst>
              <a:ext uri="{FF2B5EF4-FFF2-40B4-BE49-F238E27FC236}">
                <a16:creationId xmlns:a16="http://schemas.microsoft.com/office/drawing/2014/main" id="{03B42414-CD26-46E2-A866-D7273CAAD5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96370" y="3277336"/>
            <a:ext cx="5159474" cy="2899625"/>
          </a:xfrm>
          <a:prstGeom prst="rect">
            <a:avLst/>
          </a:prstGeom>
        </p:spPr>
      </p:pic>
      <p:graphicFrame>
        <p:nvGraphicFramePr>
          <p:cNvPr id="13" name="表 9">
            <a:extLst>
              <a:ext uri="{FF2B5EF4-FFF2-40B4-BE49-F238E27FC236}">
                <a16:creationId xmlns:a16="http://schemas.microsoft.com/office/drawing/2014/main" id="{FF67F64E-6C2E-4292-B69A-11DAF34C9101}"/>
              </a:ext>
            </a:extLst>
          </p:cNvPr>
          <p:cNvGraphicFramePr>
            <a:graphicFrameLocks noGrp="1"/>
          </p:cNvGraphicFramePr>
          <p:nvPr>
            <p:extLst>
              <p:ext uri="{D42A27DB-BD31-4B8C-83A1-F6EECF244321}">
                <p14:modId xmlns:p14="http://schemas.microsoft.com/office/powerpoint/2010/main" val="2619374500"/>
              </p:ext>
            </p:extLst>
          </p:nvPr>
        </p:nvGraphicFramePr>
        <p:xfrm>
          <a:off x="6396369" y="1873313"/>
          <a:ext cx="5159475" cy="1249680"/>
        </p:xfrm>
        <a:graphic>
          <a:graphicData uri="http://schemas.openxmlformats.org/drawingml/2006/table">
            <a:tbl>
              <a:tblPr firstRow="1" bandRow="1">
                <a:tableStyleId>{93296810-A885-4BE3-A3E7-6D5BEEA58F35}</a:tableStyleId>
              </a:tblPr>
              <a:tblGrid>
                <a:gridCol w="1719825">
                  <a:extLst>
                    <a:ext uri="{9D8B030D-6E8A-4147-A177-3AD203B41FA5}">
                      <a16:colId xmlns:a16="http://schemas.microsoft.com/office/drawing/2014/main" val="71540592"/>
                    </a:ext>
                  </a:extLst>
                </a:gridCol>
                <a:gridCol w="1719825">
                  <a:extLst>
                    <a:ext uri="{9D8B030D-6E8A-4147-A177-3AD203B41FA5}">
                      <a16:colId xmlns:a16="http://schemas.microsoft.com/office/drawing/2014/main" val="1373834857"/>
                    </a:ext>
                  </a:extLst>
                </a:gridCol>
                <a:gridCol w="1719825">
                  <a:extLst>
                    <a:ext uri="{9D8B030D-6E8A-4147-A177-3AD203B41FA5}">
                      <a16:colId xmlns:a16="http://schemas.microsoft.com/office/drawing/2014/main" val="2238545932"/>
                    </a:ext>
                  </a:extLst>
                </a:gridCol>
              </a:tblGrid>
              <a:tr h="370840">
                <a:tc>
                  <a:txBody>
                    <a:bodyPr/>
                    <a:lstStyle/>
                    <a:p>
                      <a:pPr algn="ctr"/>
                      <a:r>
                        <a:rPr kumimoji="1" lang="ja-JP" altLang="en-US" sz="1600" b="0" i="0" dirty="0">
                          <a:latin typeface="Yu Gothic Medium" panose="020B0400000000000000" pitchFamily="34" charset="-128"/>
                          <a:ea typeface="Yu Gothic Medium" panose="020B0400000000000000" pitchFamily="34" charset="-128"/>
                        </a:rPr>
                        <a:t>領域</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均一度</a:t>
                      </a:r>
                      <a:endParaRPr kumimoji="1" lang="en-US" altLang="ja-JP" sz="1600" b="0" i="0" dirty="0">
                        <a:latin typeface="Yu Gothic Medium" panose="020B0400000000000000" pitchFamily="34" charset="-128"/>
                        <a:ea typeface="Yu Gothic Medium" panose="020B0400000000000000" pitchFamily="34" charset="-128"/>
                      </a:endParaRPr>
                    </a:p>
                    <a:p>
                      <a:pPr algn="ctr"/>
                      <a:r>
                        <a:rPr kumimoji="1" lang="ja-JP" altLang="en-US" sz="1600" b="0" i="0" dirty="0">
                          <a:latin typeface="Yu Gothic Medium" panose="020B0400000000000000" pitchFamily="34" charset="-128"/>
                          <a:ea typeface="Yu Gothic Medium" panose="020B0400000000000000" pitchFamily="34" charset="-128"/>
                        </a:rPr>
                        <a:t>（エッジ）</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均一度</a:t>
                      </a:r>
                      <a:endParaRPr kumimoji="1" lang="en-US" altLang="ja-JP" sz="1600" b="0" i="0" dirty="0">
                        <a:latin typeface="Yu Gothic Medium" panose="020B0400000000000000" pitchFamily="34" charset="-128"/>
                        <a:ea typeface="Yu Gothic Medium" panose="020B0400000000000000" pitchFamily="34" charset="-128"/>
                      </a:endParaRPr>
                    </a:p>
                    <a:p>
                      <a:pPr algn="ctr"/>
                      <a:r>
                        <a:rPr kumimoji="1" lang="ja-JP" altLang="en-US" sz="1600" b="0" i="0" dirty="0">
                          <a:latin typeface="Yu Gothic Medium" panose="020B0400000000000000" pitchFamily="34" charset="-128"/>
                          <a:ea typeface="Yu Gothic Medium" panose="020B0400000000000000" pitchFamily="34" charset="-128"/>
                        </a:rPr>
                        <a:t>（</a:t>
                      </a:r>
                      <a:r>
                        <a:rPr kumimoji="1" lang="en-US" altLang="ja-JP" sz="1600" b="0" i="0" dirty="0" err="1">
                          <a:latin typeface="Yu Gothic Medium" panose="020B0400000000000000" pitchFamily="34" charset="-128"/>
                          <a:ea typeface="Yu Gothic Medium" panose="020B0400000000000000" pitchFamily="34" charset="-128"/>
                        </a:rPr>
                        <a:t>GSI</a:t>
                      </a:r>
                      <a:r>
                        <a:rPr kumimoji="1" lang="ja-JP" altLang="en-US" sz="1600" b="0" i="0" dirty="0">
                          <a:latin typeface="Yu Gothic Medium" panose="020B0400000000000000" pitchFamily="34" charset="-128"/>
                          <a:ea typeface="Yu Gothic Medium" panose="020B0400000000000000" pitchFamily="34" charset="-128"/>
                        </a:rPr>
                        <a:t>）</a:t>
                      </a:r>
                    </a:p>
                  </a:txBody>
                  <a:tcPr anchor="ctr"/>
                </a:tc>
                <a:extLst>
                  <a:ext uri="{0D108BD9-81ED-4DB2-BD59-A6C34878D82A}">
                    <a16:rowId xmlns:a16="http://schemas.microsoft.com/office/drawing/2014/main" val="4151348114"/>
                  </a:ext>
                </a:extLst>
              </a:tr>
              <a:tr h="185420">
                <a:tc>
                  <a:txBody>
                    <a:bodyPr/>
                    <a:lstStyle/>
                    <a:p>
                      <a:pPr algn="ctr"/>
                      <a:r>
                        <a:rPr kumimoji="1" lang="ja-JP" altLang="en-US" sz="1600" b="0" i="0" dirty="0">
                          <a:latin typeface="Yu Gothic Medium" panose="020B0400000000000000" pitchFamily="34" charset="-128"/>
                          <a:ea typeface="Yu Gothic Medium" panose="020B0400000000000000" pitchFamily="34" charset="-128"/>
                        </a:rPr>
                        <a:t>瓦礫</a:t>
                      </a:r>
                    </a:p>
                  </a:txBody>
                  <a:tcPr anchor="ctr"/>
                </a:tc>
                <a:tc>
                  <a:txBody>
                    <a:bodyPr/>
                    <a:lstStyle/>
                    <a:p>
                      <a:pPr algn="ctr"/>
                      <a:r>
                        <a:rPr kumimoji="1" lang="ja-JP" altLang="en-US" sz="1600" b="0" i="0" dirty="0">
                          <a:latin typeface="Yu Gothic Medium" panose="020B0400000000000000" pitchFamily="34" charset="-128"/>
                          <a:ea typeface="Yu Gothic Medium" panose="020B0400000000000000" pitchFamily="34" charset="-128"/>
                        </a:rPr>
                        <a:t>低い</a:t>
                      </a:r>
                    </a:p>
                  </a:txBody>
                  <a:tcPr anchor="ctr"/>
                </a:tc>
                <a:tc>
                  <a:txBody>
                    <a:bodyPr/>
                    <a:lstStyle/>
                    <a:p>
                      <a:pPr algn="ctr"/>
                      <a:r>
                        <a:rPr kumimoji="1" lang="en-US" altLang="ja-JP" sz="1600" b="0" i="0" dirty="0">
                          <a:solidFill>
                            <a:schemeClr val="tx1"/>
                          </a:solidFill>
                          <a:latin typeface="Yu Gothic Medium" panose="020B0400000000000000" pitchFamily="34" charset="-128"/>
                          <a:ea typeface="Yu Gothic Medium" panose="020B0400000000000000" pitchFamily="34" charset="-128"/>
                        </a:rPr>
                        <a:t>―</a:t>
                      </a:r>
                      <a:endParaRPr kumimoji="1" lang="ja-JP" altLang="en-US" sz="1600" b="0" i="0" dirty="0">
                        <a:solidFill>
                          <a:schemeClr val="tx1"/>
                        </a:solidFill>
                        <a:latin typeface="Yu Gothic Medium" panose="020B0400000000000000" pitchFamily="34" charset="-128"/>
                        <a:ea typeface="Yu Gothic Medium" panose="020B0400000000000000" pitchFamily="34" charset="-128"/>
                      </a:endParaRPr>
                    </a:p>
                  </a:txBody>
                  <a:tcPr anchor="ctr"/>
                </a:tc>
                <a:extLst>
                  <a:ext uri="{0D108BD9-81ED-4DB2-BD59-A6C34878D82A}">
                    <a16:rowId xmlns:a16="http://schemas.microsoft.com/office/drawing/2014/main" val="791151367"/>
                  </a:ext>
                </a:extLst>
              </a:tr>
              <a:tr h="185420">
                <a:tc>
                  <a:txBody>
                    <a:bodyPr/>
                    <a:lstStyle/>
                    <a:p>
                      <a:pPr algn="ctr"/>
                      <a:r>
                        <a:rPr kumimoji="1" lang="ja-JP" altLang="en-US" sz="1600" b="0" i="0" dirty="0">
                          <a:latin typeface="Yu Gothic Medium" panose="020B0400000000000000" pitchFamily="34" charset="-128"/>
                          <a:ea typeface="Yu Gothic Medium" panose="020B0400000000000000" pitchFamily="34" charset="-128"/>
                        </a:rPr>
                        <a:t>建物</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Yu Gothic Medium" panose="020B0500000000000000" pitchFamily="50" charset="-128"/>
                          <a:ea typeface="Yu Gothic Medium" panose="020B0500000000000000" pitchFamily="50" charset="-128"/>
                        </a:rPr>
                        <a:t>―</a:t>
                      </a:r>
                      <a:endParaRPr kumimoji="1" lang="ja-JP" altLang="en-US" sz="1600" b="0" dirty="0">
                        <a:latin typeface="Yu Gothic Medium" panose="020B0500000000000000" pitchFamily="50" charset="-128"/>
                        <a:ea typeface="Yu Gothic Medium" panose="020B0500000000000000" pitchFamily="50" charset="-128"/>
                      </a:endParaRPr>
                    </a:p>
                  </a:txBody>
                  <a:tcPr anchor="ctr"/>
                </a:tc>
                <a:tc>
                  <a:txBody>
                    <a:bodyPr/>
                    <a:lstStyle/>
                    <a:p>
                      <a:pPr algn="ctr"/>
                      <a:r>
                        <a:rPr kumimoji="1" lang="ja-JP" altLang="en-US" sz="1600" b="0" i="0" dirty="0">
                          <a:solidFill>
                            <a:schemeClr val="tx1"/>
                          </a:solidFill>
                          <a:latin typeface="Yu Gothic Medium" panose="020B0400000000000000" pitchFamily="34" charset="-128"/>
                          <a:ea typeface="Yu Gothic Medium" panose="020B0400000000000000" pitchFamily="34" charset="-128"/>
                        </a:rPr>
                        <a:t>高い</a:t>
                      </a:r>
                    </a:p>
                  </a:txBody>
                  <a:tcPr anchor="ctr"/>
                </a:tc>
                <a:extLst>
                  <a:ext uri="{0D108BD9-81ED-4DB2-BD59-A6C34878D82A}">
                    <a16:rowId xmlns:a16="http://schemas.microsoft.com/office/drawing/2014/main" val="2524345613"/>
                  </a:ext>
                </a:extLst>
              </a:tr>
            </a:tbl>
          </a:graphicData>
        </a:graphic>
      </p:graphicFrame>
      <p:sp>
        <p:nvSpPr>
          <p:cNvPr id="15" name="四角形: 角を丸くする 14">
            <a:extLst>
              <a:ext uri="{FF2B5EF4-FFF2-40B4-BE49-F238E27FC236}">
                <a16:creationId xmlns:a16="http://schemas.microsoft.com/office/drawing/2014/main" id="{23FD81D2-8CE1-4708-A01E-0FC316D05723}"/>
              </a:ext>
            </a:extLst>
          </p:cNvPr>
          <p:cNvSpPr/>
          <p:nvPr/>
        </p:nvSpPr>
        <p:spPr>
          <a:xfrm>
            <a:off x="8090568" y="5476842"/>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瓦礫・建物</a:t>
            </a: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領域</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6" name="四角形: 対角を丸める 15">
            <a:extLst>
              <a:ext uri="{FF2B5EF4-FFF2-40B4-BE49-F238E27FC236}">
                <a16:creationId xmlns:a16="http://schemas.microsoft.com/office/drawing/2014/main" id="{6976E6A4-E31D-413C-8CBF-052CB3C0B95F}"/>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accent6">
                    <a:lumMod val="75000"/>
                  </a:schemeClr>
                </a:solidFill>
                <a:latin typeface="Yu Gothic" panose="020B0400000000000000" pitchFamily="50" charset="-128"/>
                <a:ea typeface="Yu Gothic" panose="020B0400000000000000" pitchFamily="50" charset="-128"/>
              </a:rPr>
              <a:t>検出</a:t>
            </a: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処理</a:t>
            </a:r>
          </a:p>
        </p:txBody>
      </p:sp>
    </p:spTree>
    <p:extLst>
      <p:ext uri="{BB962C8B-B14F-4D97-AF65-F5344CB8AC3E}">
        <p14:creationId xmlns:p14="http://schemas.microsoft.com/office/powerpoint/2010/main" val="2129507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lstStyle/>
          <a:p>
            <a:r>
              <a:rPr lang="ja-JP" altLang="en-US" dirty="0"/>
              <a:t>統合処理</a:t>
            </a:r>
            <a:endParaRPr kumimoji="1" lang="ja-JP" altLang="en-US"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17</a:t>
            </a:fld>
            <a:endParaRPr kumimoji="1" lang="ja-JP" altLang="en-US"/>
          </a:p>
        </p:txBody>
      </p:sp>
      <p:pic>
        <p:nvPicPr>
          <p:cNvPr id="6" name="図 5">
            <a:extLst>
              <a:ext uri="{FF2B5EF4-FFF2-40B4-BE49-F238E27FC236}">
                <a16:creationId xmlns:a16="http://schemas.microsoft.com/office/drawing/2014/main" id="{3CC85166-BD8A-4675-9EDE-9D3E07675F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9573" y="2780874"/>
            <a:ext cx="5673295" cy="3188392"/>
          </a:xfrm>
          <a:prstGeom prst="rect">
            <a:avLst/>
          </a:prstGeom>
        </p:spPr>
      </p:pic>
      <p:pic>
        <p:nvPicPr>
          <p:cNvPr id="5" name="図 4">
            <a:extLst>
              <a:ext uri="{FF2B5EF4-FFF2-40B4-BE49-F238E27FC236}">
                <a16:creationId xmlns:a16="http://schemas.microsoft.com/office/drawing/2014/main" id="{B88CA9CE-D1CA-4B1D-A8EA-0EE45A41F4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9129" y="2780874"/>
            <a:ext cx="5673296" cy="3188393"/>
          </a:xfrm>
          <a:prstGeom prst="rect">
            <a:avLst/>
          </a:prstGeom>
        </p:spPr>
      </p:pic>
      <p:pic>
        <p:nvPicPr>
          <p:cNvPr id="8" name="グラフィックス 7" descr="線矢印: 右回転">
            <a:extLst>
              <a:ext uri="{FF2B5EF4-FFF2-40B4-BE49-F238E27FC236}">
                <a16:creationId xmlns:a16="http://schemas.microsoft.com/office/drawing/2014/main" id="{F71152A0-1EDC-49A2-9E1F-9E3FB6E3F2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84592">
            <a:off x="5411573" y="1604378"/>
            <a:ext cx="1476000" cy="1476000"/>
          </a:xfrm>
          <a:prstGeom prst="rect">
            <a:avLst/>
          </a:prstGeom>
        </p:spPr>
      </p:pic>
      <p:sp>
        <p:nvSpPr>
          <p:cNvPr id="9" name="四角形: 角を丸くする 8">
            <a:extLst>
              <a:ext uri="{FF2B5EF4-FFF2-40B4-BE49-F238E27FC236}">
                <a16:creationId xmlns:a16="http://schemas.microsoft.com/office/drawing/2014/main" id="{FE582721-B44D-4056-98DD-5C33AD268535}"/>
              </a:ext>
            </a:extLst>
          </p:cNvPr>
          <p:cNvSpPr/>
          <p:nvPr/>
        </p:nvSpPr>
        <p:spPr>
          <a:xfrm>
            <a:off x="8395867" y="5295014"/>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最終出力結果</a:t>
            </a:r>
          </a:p>
        </p:txBody>
      </p:sp>
      <p:sp>
        <p:nvSpPr>
          <p:cNvPr id="11" name="四角形: 角を丸くする 10">
            <a:extLst>
              <a:ext uri="{FF2B5EF4-FFF2-40B4-BE49-F238E27FC236}">
                <a16:creationId xmlns:a16="http://schemas.microsoft.com/office/drawing/2014/main" id="{9A2045BA-90B8-40D1-A7B9-11F7CB284E4B}"/>
              </a:ext>
            </a:extLst>
          </p:cNvPr>
          <p:cNvSpPr/>
          <p:nvPr/>
        </p:nvSpPr>
        <p:spPr>
          <a:xfrm>
            <a:off x="2617250" y="5295014"/>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ドローン空撮画像</a:t>
            </a:r>
            <a:endPar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Tree>
    <p:extLst>
      <p:ext uri="{BB962C8B-B14F-4D97-AF65-F5344CB8AC3E}">
        <p14:creationId xmlns:p14="http://schemas.microsoft.com/office/powerpoint/2010/main" val="414033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lstStyle/>
          <a:p>
            <a:r>
              <a:rPr lang="ja-JP" altLang="en-US" dirty="0"/>
              <a:t>精度評価</a:t>
            </a:r>
            <a:endParaRPr kumimoji="1" lang="ja-JP" altLang="en-US" dirty="0"/>
          </a:p>
        </p:txBody>
      </p:sp>
      <p:sp>
        <p:nvSpPr>
          <p:cNvPr id="3" name="コンテンツ プレースホルダー 2">
            <a:extLst>
              <a:ext uri="{FF2B5EF4-FFF2-40B4-BE49-F238E27FC236}">
                <a16:creationId xmlns:a16="http://schemas.microsoft.com/office/drawing/2014/main" id="{953A959B-4289-45BF-97CF-D214D40965A8}"/>
              </a:ext>
            </a:extLst>
          </p:cNvPr>
          <p:cNvSpPr>
            <a:spLocks noGrp="1"/>
          </p:cNvSpPr>
          <p:nvPr>
            <p:ph idx="1"/>
          </p:nvPr>
        </p:nvSpPr>
        <p:spPr>
          <a:xfrm>
            <a:off x="838200" y="1812576"/>
            <a:ext cx="5257800" cy="4634790"/>
          </a:xfrm>
        </p:spPr>
        <p:txBody>
          <a:bodyPr>
            <a:normAutofit/>
          </a:bodyPr>
          <a:lstStyle/>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画素単位で各指標算出</a:t>
            </a:r>
          </a:p>
          <a:p>
            <a:r>
              <a:rPr lang="ja-JP" altLang="en-US" sz="2800" dirty="0"/>
              <a:t>再現率：検出画素のうち正解画素である割合</a:t>
            </a:r>
            <a:endParaRPr lang="en-US" altLang="ja-JP" sz="2800" dirty="0"/>
          </a:p>
          <a:p>
            <a:r>
              <a:rPr lang="ja-JP" altLang="en-US" sz="2800" dirty="0"/>
              <a:t>適合率：正解画素のうち検出画素である割合</a:t>
            </a:r>
            <a:endParaRPr lang="en-US" altLang="ja-JP" sz="2800" dirty="0"/>
          </a:p>
          <a:p>
            <a:r>
              <a:rPr lang="ja-JP" altLang="en-US" sz="2800" dirty="0"/>
              <a:t>Ｆ値：再現率と適合率の調和平均</a:t>
            </a:r>
            <a:endParaRPr lang="en-US" altLang="ja-JP" sz="2800"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18</a:t>
            </a:fld>
            <a:endParaRPr kumimoji="1" lang="ja-JP" altLang="en-US"/>
          </a:p>
        </p:txBody>
      </p:sp>
      <p:pic>
        <p:nvPicPr>
          <p:cNvPr id="6" name="図 5">
            <a:extLst>
              <a:ext uri="{FF2B5EF4-FFF2-40B4-BE49-F238E27FC236}">
                <a16:creationId xmlns:a16="http://schemas.microsoft.com/office/drawing/2014/main" id="{3CC85166-BD8A-4675-9EDE-9D3E07675F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32303" y="3100647"/>
            <a:ext cx="5455938" cy="3066237"/>
          </a:xfrm>
          <a:prstGeom prst="rect">
            <a:avLst/>
          </a:prstGeom>
          <a:ln w="38100" cap="sq">
            <a:solidFill>
              <a:srgbClr val="000000"/>
            </a:solidFill>
            <a:prstDash val="solid"/>
            <a:miter lim="800000"/>
          </a:ln>
          <a:effectLst/>
        </p:spPr>
      </p:pic>
      <p:sp>
        <p:nvSpPr>
          <p:cNvPr id="5" name="四角形: 角を丸くする 4">
            <a:extLst>
              <a:ext uri="{FF2B5EF4-FFF2-40B4-BE49-F238E27FC236}">
                <a16:creationId xmlns:a16="http://schemas.microsoft.com/office/drawing/2014/main" id="{65CE7EB8-C16B-4AFA-B3E3-0F6A3C8E3013}"/>
              </a:ext>
            </a:extLst>
          </p:cNvPr>
          <p:cNvSpPr/>
          <p:nvPr/>
        </p:nvSpPr>
        <p:spPr>
          <a:xfrm>
            <a:off x="8287267" y="5469832"/>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正解画像</a:t>
            </a:r>
            <a:endParaRPr kumimoji="1" lang="ja-JP" altLang="en-US" sz="2400" b="1" dirty="0">
              <a:solidFill>
                <a:schemeClr val="accent6">
                  <a:lumMod val="50000"/>
                </a:schemeClr>
              </a:solidFill>
              <a:latin typeface="Yu Gothic Medium" panose="020B0500000000000000" pitchFamily="50" charset="-128"/>
              <a:ea typeface="Yu Gothic Medium" panose="020B0500000000000000" pitchFamily="50" charset="-128"/>
            </a:endParaRPr>
          </a:p>
        </p:txBody>
      </p:sp>
      <p:graphicFrame>
        <p:nvGraphicFramePr>
          <p:cNvPr id="8" name="表 9">
            <a:extLst>
              <a:ext uri="{FF2B5EF4-FFF2-40B4-BE49-F238E27FC236}">
                <a16:creationId xmlns:a16="http://schemas.microsoft.com/office/drawing/2014/main" id="{63F6B40B-D404-4769-AA53-6F16F17550FD}"/>
              </a:ext>
            </a:extLst>
          </p:cNvPr>
          <p:cNvGraphicFramePr>
            <a:graphicFrameLocks noGrp="1"/>
          </p:cNvGraphicFramePr>
          <p:nvPr>
            <p:extLst>
              <p:ext uri="{D42A27DB-BD31-4B8C-83A1-F6EECF244321}">
                <p14:modId xmlns:p14="http://schemas.microsoft.com/office/powerpoint/2010/main" val="1525506409"/>
              </p:ext>
            </p:extLst>
          </p:nvPr>
        </p:nvGraphicFramePr>
        <p:xfrm>
          <a:off x="6289137" y="1812576"/>
          <a:ext cx="5499104" cy="1112520"/>
        </p:xfrm>
        <a:graphic>
          <a:graphicData uri="http://schemas.openxmlformats.org/drawingml/2006/table">
            <a:tbl>
              <a:tblPr firstRow="1" bandRow="1">
                <a:tableStyleId>{93296810-A885-4BE3-A3E7-6D5BEEA58F35}</a:tableStyleId>
              </a:tblPr>
              <a:tblGrid>
                <a:gridCol w="1374776">
                  <a:extLst>
                    <a:ext uri="{9D8B030D-6E8A-4147-A177-3AD203B41FA5}">
                      <a16:colId xmlns:a16="http://schemas.microsoft.com/office/drawing/2014/main" val="71540592"/>
                    </a:ext>
                  </a:extLst>
                </a:gridCol>
                <a:gridCol w="1374776">
                  <a:extLst>
                    <a:ext uri="{9D8B030D-6E8A-4147-A177-3AD203B41FA5}">
                      <a16:colId xmlns:a16="http://schemas.microsoft.com/office/drawing/2014/main" val="1373834857"/>
                    </a:ext>
                  </a:extLst>
                </a:gridCol>
                <a:gridCol w="1374776">
                  <a:extLst>
                    <a:ext uri="{9D8B030D-6E8A-4147-A177-3AD203B41FA5}">
                      <a16:colId xmlns:a16="http://schemas.microsoft.com/office/drawing/2014/main" val="2238545932"/>
                    </a:ext>
                  </a:extLst>
                </a:gridCol>
                <a:gridCol w="1374776">
                  <a:extLst>
                    <a:ext uri="{9D8B030D-6E8A-4147-A177-3AD203B41FA5}">
                      <a16:colId xmlns:a16="http://schemas.microsoft.com/office/drawing/2014/main" val="4138967585"/>
                    </a:ext>
                  </a:extLst>
                </a:gridCol>
              </a:tblGrid>
              <a:tr h="370840">
                <a:tc>
                  <a:txBody>
                    <a:bodyPr/>
                    <a:lstStyle/>
                    <a:p>
                      <a:pPr algn="ctr"/>
                      <a:r>
                        <a:rPr kumimoji="1" lang="ja-JP" altLang="en-US" b="1" dirty="0"/>
                        <a:t>領域</a:t>
                      </a:r>
                    </a:p>
                  </a:txBody>
                  <a:tcPr/>
                </a:tc>
                <a:tc>
                  <a:txBody>
                    <a:bodyPr/>
                    <a:lstStyle/>
                    <a:p>
                      <a:pPr algn="ctr"/>
                      <a:r>
                        <a:rPr kumimoji="1" lang="ja-JP" altLang="en-US" b="1" dirty="0"/>
                        <a:t>再現率</a:t>
                      </a:r>
                    </a:p>
                  </a:txBody>
                  <a:tcPr/>
                </a:tc>
                <a:tc>
                  <a:txBody>
                    <a:bodyPr/>
                    <a:lstStyle/>
                    <a:p>
                      <a:pPr algn="ctr"/>
                      <a:r>
                        <a:rPr kumimoji="1" lang="ja-JP" altLang="en-US" b="1" dirty="0"/>
                        <a:t>適合率</a:t>
                      </a:r>
                    </a:p>
                  </a:txBody>
                  <a:tcPr/>
                </a:tc>
                <a:tc>
                  <a:txBody>
                    <a:bodyPr/>
                    <a:lstStyle/>
                    <a:p>
                      <a:pPr algn="ctr"/>
                      <a:r>
                        <a:rPr kumimoji="1" lang="en-US" altLang="ja-JP" b="1" dirty="0"/>
                        <a:t>F</a:t>
                      </a:r>
                      <a:r>
                        <a:rPr kumimoji="1" lang="ja-JP" altLang="en-US" b="1" dirty="0"/>
                        <a:t>値</a:t>
                      </a:r>
                    </a:p>
                  </a:txBody>
                  <a:tcPr/>
                </a:tc>
                <a:extLst>
                  <a:ext uri="{0D108BD9-81ED-4DB2-BD59-A6C34878D82A}">
                    <a16:rowId xmlns:a16="http://schemas.microsoft.com/office/drawing/2014/main" val="4151348114"/>
                  </a:ext>
                </a:extLst>
              </a:tr>
              <a:tr h="370840">
                <a:tc>
                  <a:txBody>
                    <a:bodyPr/>
                    <a:lstStyle/>
                    <a:p>
                      <a:pPr algn="ctr"/>
                      <a:r>
                        <a:rPr kumimoji="1" lang="ja-JP" altLang="en-US" b="0" dirty="0"/>
                        <a:t>斜面崩壊</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dk1"/>
                          </a:solidFill>
                          <a:effectLst/>
                          <a:latin typeface="+mn-lt"/>
                          <a:ea typeface="+mn-ea"/>
                          <a:cs typeface="+mn-cs"/>
                        </a:rPr>
                        <a:t>0.953</a:t>
                      </a:r>
                    </a:p>
                  </a:txBody>
                  <a:tcPr/>
                </a:tc>
                <a:tc>
                  <a:txBody>
                    <a:bodyPr/>
                    <a:lstStyle/>
                    <a:p>
                      <a:pPr algn="ctr"/>
                      <a:r>
                        <a:rPr kumimoji="1" lang="en-US" altLang="ja-JP" sz="1800" b="0" kern="1200" dirty="0">
                          <a:solidFill>
                            <a:schemeClr val="dk1"/>
                          </a:solidFill>
                          <a:effectLst/>
                          <a:latin typeface="+mn-lt"/>
                          <a:ea typeface="+mn-ea"/>
                          <a:cs typeface="+mn-cs"/>
                        </a:rPr>
                        <a:t>0.596</a:t>
                      </a:r>
                      <a:endParaRPr kumimoji="1" lang="ja-JP" altLang="en-US" b="0" dirty="0"/>
                    </a:p>
                  </a:txBody>
                  <a:tcPr/>
                </a:tc>
                <a:tc>
                  <a:txBody>
                    <a:bodyPr/>
                    <a:lstStyle/>
                    <a:p>
                      <a:pPr algn="ctr"/>
                      <a:r>
                        <a:rPr kumimoji="1" lang="en-US" altLang="ja-JP" sz="1800" b="0" kern="1200" dirty="0">
                          <a:solidFill>
                            <a:schemeClr val="dk1"/>
                          </a:solidFill>
                          <a:effectLst/>
                          <a:latin typeface="+mn-lt"/>
                          <a:ea typeface="+mn-ea"/>
                          <a:cs typeface="+mn-cs"/>
                        </a:rPr>
                        <a:t>0.733</a:t>
                      </a:r>
                      <a:endParaRPr kumimoji="1" lang="ja-JP" altLang="en-US" b="0" dirty="0"/>
                    </a:p>
                  </a:txBody>
                  <a:tcPr/>
                </a:tc>
                <a:extLst>
                  <a:ext uri="{0D108BD9-81ED-4DB2-BD59-A6C34878D82A}">
                    <a16:rowId xmlns:a16="http://schemas.microsoft.com/office/drawing/2014/main" val="791151367"/>
                  </a:ext>
                </a:extLst>
              </a:tr>
              <a:tr h="370840">
                <a:tc>
                  <a:txBody>
                    <a:bodyPr/>
                    <a:lstStyle/>
                    <a:p>
                      <a:pPr algn="ctr"/>
                      <a:r>
                        <a:rPr kumimoji="1" lang="ja-JP" altLang="en-US" b="0" dirty="0"/>
                        <a:t>浸水</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dk1"/>
                          </a:solidFill>
                          <a:effectLst/>
                          <a:latin typeface="+mn-lt"/>
                          <a:ea typeface="+mn-ea"/>
                          <a:cs typeface="+mn-cs"/>
                        </a:rPr>
                        <a:t>0.848</a:t>
                      </a:r>
                    </a:p>
                  </a:txBody>
                  <a:tcPr/>
                </a:tc>
                <a:tc>
                  <a:txBody>
                    <a:bodyPr/>
                    <a:lstStyle/>
                    <a:p>
                      <a:pPr algn="ctr"/>
                      <a:r>
                        <a:rPr kumimoji="1" lang="en-US" altLang="ja-JP" sz="1800" b="0" kern="1200" dirty="0">
                          <a:solidFill>
                            <a:schemeClr val="dk1"/>
                          </a:solidFill>
                          <a:effectLst/>
                          <a:latin typeface="+mn-lt"/>
                          <a:ea typeface="+mn-ea"/>
                          <a:cs typeface="+mn-cs"/>
                        </a:rPr>
                        <a:t>0.987</a:t>
                      </a:r>
                      <a:endParaRPr kumimoji="1" lang="ja-JP" altLang="en-US" b="0" dirty="0"/>
                    </a:p>
                  </a:txBody>
                  <a:tcPr/>
                </a:tc>
                <a:tc>
                  <a:txBody>
                    <a:bodyPr/>
                    <a:lstStyle/>
                    <a:p>
                      <a:pPr algn="ctr"/>
                      <a:r>
                        <a:rPr kumimoji="1" lang="en-US" altLang="ja-JP" sz="1800" b="0" kern="1200" dirty="0">
                          <a:solidFill>
                            <a:schemeClr val="dk1"/>
                          </a:solidFill>
                          <a:effectLst/>
                          <a:latin typeface="+mn-lt"/>
                          <a:ea typeface="+mn-ea"/>
                          <a:cs typeface="+mn-cs"/>
                        </a:rPr>
                        <a:t>0.912</a:t>
                      </a:r>
                      <a:endParaRPr kumimoji="1" lang="ja-JP" altLang="en-US" b="0" dirty="0"/>
                    </a:p>
                  </a:txBody>
                  <a:tcPr/>
                </a:tc>
                <a:extLst>
                  <a:ext uri="{0D108BD9-81ED-4DB2-BD59-A6C34878D82A}">
                    <a16:rowId xmlns:a16="http://schemas.microsoft.com/office/drawing/2014/main" val="1598786319"/>
                  </a:ext>
                </a:extLst>
              </a:tr>
            </a:tbl>
          </a:graphicData>
        </a:graphic>
      </p:graphicFrame>
    </p:spTree>
    <p:extLst>
      <p:ext uri="{BB962C8B-B14F-4D97-AF65-F5344CB8AC3E}">
        <p14:creationId xmlns:p14="http://schemas.microsoft.com/office/powerpoint/2010/main" val="111862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lstStyle/>
          <a:p>
            <a:r>
              <a:rPr lang="ja-JP" altLang="en-US" dirty="0"/>
              <a:t>結論</a:t>
            </a:r>
            <a:endParaRPr kumimoji="1" lang="ja-JP" altLang="en-US" dirty="0"/>
          </a:p>
        </p:txBody>
      </p:sp>
      <p:sp>
        <p:nvSpPr>
          <p:cNvPr id="3" name="コンテンツ プレースホルダー 2">
            <a:extLst>
              <a:ext uri="{FF2B5EF4-FFF2-40B4-BE49-F238E27FC236}">
                <a16:creationId xmlns:a16="http://schemas.microsoft.com/office/drawing/2014/main" id="{953A959B-4289-45BF-97CF-D214D40965A8}"/>
              </a:ext>
            </a:extLst>
          </p:cNvPr>
          <p:cNvSpPr>
            <a:spLocks noGrp="1"/>
          </p:cNvSpPr>
          <p:nvPr>
            <p:ph idx="1"/>
          </p:nvPr>
        </p:nvSpPr>
        <p:spPr>
          <a:xfrm>
            <a:off x="838200" y="1812576"/>
            <a:ext cx="5257800" cy="4634790"/>
          </a:xfrm>
        </p:spPr>
        <p:txBody>
          <a:bodyPr>
            <a:normAutofit/>
          </a:bodyPr>
          <a:lstStyle/>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精度評価結果</a:t>
            </a:r>
          </a:p>
          <a:p>
            <a:r>
              <a:rPr lang="ja-JP" altLang="en-US" sz="2800" dirty="0"/>
              <a:t>ヘリコプター画像を用いた先行研究とほぼ同精度で検出</a:t>
            </a:r>
            <a:endParaRPr lang="en-US" altLang="ja-JP" sz="2800" dirty="0"/>
          </a:p>
          <a:p>
            <a:endParaRPr lang="en-US" altLang="ja-JP" sz="2800"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19</a:t>
            </a:fld>
            <a:endParaRPr kumimoji="1" lang="ja-JP" altLang="en-US"/>
          </a:p>
        </p:txBody>
      </p:sp>
      <p:graphicFrame>
        <p:nvGraphicFramePr>
          <p:cNvPr id="5" name="表 9">
            <a:extLst>
              <a:ext uri="{FF2B5EF4-FFF2-40B4-BE49-F238E27FC236}">
                <a16:creationId xmlns:a16="http://schemas.microsoft.com/office/drawing/2014/main" id="{687EAA42-F768-4AE7-A5F5-B7175530AAEC}"/>
              </a:ext>
            </a:extLst>
          </p:cNvPr>
          <p:cNvGraphicFramePr>
            <a:graphicFrameLocks noGrp="1"/>
          </p:cNvGraphicFramePr>
          <p:nvPr>
            <p:extLst>
              <p:ext uri="{D42A27DB-BD31-4B8C-83A1-F6EECF244321}">
                <p14:modId xmlns:p14="http://schemas.microsoft.com/office/powerpoint/2010/main" val="3531807160"/>
              </p:ext>
            </p:extLst>
          </p:nvPr>
        </p:nvGraphicFramePr>
        <p:xfrm>
          <a:off x="6383867" y="2060777"/>
          <a:ext cx="5499104" cy="1112520"/>
        </p:xfrm>
        <a:graphic>
          <a:graphicData uri="http://schemas.openxmlformats.org/drawingml/2006/table">
            <a:tbl>
              <a:tblPr firstRow="1" bandRow="1">
                <a:tableStyleId>{93296810-A885-4BE3-A3E7-6D5BEEA58F35}</a:tableStyleId>
              </a:tblPr>
              <a:tblGrid>
                <a:gridCol w="1374776">
                  <a:extLst>
                    <a:ext uri="{9D8B030D-6E8A-4147-A177-3AD203B41FA5}">
                      <a16:colId xmlns:a16="http://schemas.microsoft.com/office/drawing/2014/main" val="71540592"/>
                    </a:ext>
                  </a:extLst>
                </a:gridCol>
                <a:gridCol w="1374776">
                  <a:extLst>
                    <a:ext uri="{9D8B030D-6E8A-4147-A177-3AD203B41FA5}">
                      <a16:colId xmlns:a16="http://schemas.microsoft.com/office/drawing/2014/main" val="1373834857"/>
                    </a:ext>
                  </a:extLst>
                </a:gridCol>
                <a:gridCol w="1374776">
                  <a:extLst>
                    <a:ext uri="{9D8B030D-6E8A-4147-A177-3AD203B41FA5}">
                      <a16:colId xmlns:a16="http://schemas.microsoft.com/office/drawing/2014/main" val="2238545932"/>
                    </a:ext>
                  </a:extLst>
                </a:gridCol>
                <a:gridCol w="1374776">
                  <a:extLst>
                    <a:ext uri="{9D8B030D-6E8A-4147-A177-3AD203B41FA5}">
                      <a16:colId xmlns:a16="http://schemas.microsoft.com/office/drawing/2014/main" val="4138967585"/>
                    </a:ext>
                  </a:extLst>
                </a:gridCol>
              </a:tblGrid>
              <a:tr h="370840">
                <a:tc>
                  <a:txBody>
                    <a:bodyPr/>
                    <a:lstStyle/>
                    <a:p>
                      <a:pPr algn="ctr"/>
                      <a:r>
                        <a:rPr kumimoji="1" lang="ja-JP" altLang="en-US" dirty="0"/>
                        <a:t>領域</a:t>
                      </a:r>
                    </a:p>
                  </a:txBody>
                  <a:tcPr/>
                </a:tc>
                <a:tc>
                  <a:txBody>
                    <a:bodyPr/>
                    <a:lstStyle/>
                    <a:p>
                      <a:pPr algn="ctr"/>
                      <a:r>
                        <a:rPr kumimoji="1" lang="ja-JP" altLang="en-US" dirty="0"/>
                        <a:t>再現率</a:t>
                      </a:r>
                    </a:p>
                  </a:txBody>
                  <a:tcPr/>
                </a:tc>
                <a:tc>
                  <a:txBody>
                    <a:bodyPr/>
                    <a:lstStyle/>
                    <a:p>
                      <a:pPr algn="ctr"/>
                      <a:r>
                        <a:rPr kumimoji="1" lang="ja-JP" altLang="en-US" dirty="0"/>
                        <a:t>適合率</a:t>
                      </a:r>
                    </a:p>
                  </a:txBody>
                  <a:tcPr/>
                </a:tc>
                <a:tc>
                  <a:txBody>
                    <a:bodyPr/>
                    <a:lstStyle/>
                    <a:p>
                      <a:pPr algn="ctr"/>
                      <a:r>
                        <a:rPr kumimoji="1" lang="en-US" altLang="ja-JP" dirty="0"/>
                        <a:t>F</a:t>
                      </a:r>
                      <a:r>
                        <a:rPr kumimoji="1" lang="ja-JP" altLang="en-US" dirty="0"/>
                        <a:t>値</a:t>
                      </a:r>
                    </a:p>
                  </a:txBody>
                  <a:tcPr/>
                </a:tc>
                <a:extLst>
                  <a:ext uri="{0D108BD9-81ED-4DB2-BD59-A6C34878D82A}">
                    <a16:rowId xmlns:a16="http://schemas.microsoft.com/office/drawing/2014/main" val="4151348114"/>
                  </a:ext>
                </a:extLst>
              </a:tr>
              <a:tr h="370840">
                <a:tc>
                  <a:txBody>
                    <a:bodyPr/>
                    <a:lstStyle/>
                    <a:p>
                      <a:pPr algn="ctr"/>
                      <a:r>
                        <a:rPr kumimoji="1" lang="ja-JP" altLang="en-US" dirty="0"/>
                        <a:t>斜面崩壊</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rgbClr val="FF4829"/>
                          </a:solidFill>
                          <a:effectLst/>
                          <a:latin typeface="+mn-lt"/>
                          <a:ea typeface="+mn-ea"/>
                          <a:cs typeface="+mn-cs"/>
                        </a:rPr>
                        <a:t>0.953</a:t>
                      </a:r>
                    </a:p>
                  </a:txBody>
                  <a:tcPr/>
                </a:tc>
                <a:tc>
                  <a:txBody>
                    <a:bodyPr/>
                    <a:lstStyle/>
                    <a:p>
                      <a:pPr algn="ctr"/>
                      <a:r>
                        <a:rPr kumimoji="1" lang="en-US" altLang="ja-JP" sz="1800" b="0" kern="1200" dirty="0">
                          <a:solidFill>
                            <a:schemeClr val="dk1"/>
                          </a:solidFill>
                          <a:effectLst/>
                          <a:latin typeface="+mn-lt"/>
                          <a:ea typeface="+mn-ea"/>
                          <a:cs typeface="+mn-cs"/>
                        </a:rPr>
                        <a:t>0.596</a:t>
                      </a:r>
                      <a:endParaRPr kumimoji="1" lang="ja-JP" altLang="en-US" dirty="0"/>
                    </a:p>
                  </a:txBody>
                  <a:tcPr/>
                </a:tc>
                <a:tc>
                  <a:txBody>
                    <a:bodyPr/>
                    <a:lstStyle/>
                    <a:p>
                      <a:pPr algn="ctr"/>
                      <a:r>
                        <a:rPr kumimoji="1" lang="en-US" altLang="ja-JP" sz="1800" b="0" kern="1200" dirty="0">
                          <a:solidFill>
                            <a:srgbClr val="FF4829"/>
                          </a:solidFill>
                          <a:effectLst/>
                          <a:latin typeface="+mn-lt"/>
                          <a:ea typeface="+mn-ea"/>
                          <a:cs typeface="+mn-cs"/>
                        </a:rPr>
                        <a:t>0.733</a:t>
                      </a:r>
                      <a:endParaRPr kumimoji="1" lang="ja-JP" altLang="en-US" dirty="0">
                        <a:solidFill>
                          <a:srgbClr val="FF4829"/>
                        </a:solidFill>
                      </a:endParaRPr>
                    </a:p>
                  </a:txBody>
                  <a:tcPr/>
                </a:tc>
                <a:extLst>
                  <a:ext uri="{0D108BD9-81ED-4DB2-BD59-A6C34878D82A}">
                    <a16:rowId xmlns:a16="http://schemas.microsoft.com/office/drawing/2014/main" val="791151367"/>
                  </a:ext>
                </a:extLst>
              </a:tr>
              <a:tr h="370840">
                <a:tc>
                  <a:txBody>
                    <a:bodyPr/>
                    <a:lstStyle/>
                    <a:p>
                      <a:pPr algn="ctr"/>
                      <a:r>
                        <a:rPr kumimoji="1" lang="ja-JP" altLang="en-US" dirty="0"/>
                        <a:t>浸水</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rgbClr val="FF4829"/>
                          </a:solidFill>
                          <a:effectLst/>
                          <a:latin typeface="+mn-lt"/>
                          <a:ea typeface="+mn-ea"/>
                          <a:cs typeface="+mn-cs"/>
                        </a:rPr>
                        <a:t>0.848</a:t>
                      </a:r>
                    </a:p>
                  </a:txBody>
                  <a:tcPr/>
                </a:tc>
                <a:tc>
                  <a:txBody>
                    <a:bodyPr/>
                    <a:lstStyle/>
                    <a:p>
                      <a:pPr algn="ctr"/>
                      <a:r>
                        <a:rPr kumimoji="1" lang="en-US" altLang="ja-JP" sz="1800" b="0" kern="1200" dirty="0">
                          <a:solidFill>
                            <a:srgbClr val="FF4829"/>
                          </a:solidFill>
                          <a:effectLst/>
                          <a:latin typeface="+mn-lt"/>
                          <a:ea typeface="+mn-ea"/>
                          <a:cs typeface="+mn-cs"/>
                        </a:rPr>
                        <a:t>0.987</a:t>
                      </a:r>
                      <a:endParaRPr kumimoji="1" lang="ja-JP" altLang="en-US" dirty="0">
                        <a:solidFill>
                          <a:srgbClr val="FF4829"/>
                        </a:solidFill>
                      </a:endParaRPr>
                    </a:p>
                  </a:txBody>
                  <a:tcPr/>
                </a:tc>
                <a:tc>
                  <a:txBody>
                    <a:bodyPr/>
                    <a:lstStyle/>
                    <a:p>
                      <a:pPr algn="ctr"/>
                      <a:r>
                        <a:rPr kumimoji="1" lang="en-US" altLang="ja-JP" sz="1800" b="0" kern="1200" dirty="0">
                          <a:solidFill>
                            <a:srgbClr val="FF4829"/>
                          </a:solidFill>
                          <a:effectLst/>
                          <a:latin typeface="+mn-lt"/>
                          <a:ea typeface="+mn-ea"/>
                          <a:cs typeface="+mn-cs"/>
                        </a:rPr>
                        <a:t>0.912</a:t>
                      </a:r>
                      <a:endParaRPr kumimoji="1" lang="ja-JP" altLang="en-US" dirty="0">
                        <a:solidFill>
                          <a:srgbClr val="FF4829"/>
                        </a:solidFill>
                      </a:endParaRPr>
                    </a:p>
                  </a:txBody>
                  <a:tcPr/>
                </a:tc>
                <a:extLst>
                  <a:ext uri="{0D108BD9-81ED-4DB2-BD59-A6C34878D82A}">
                    <a16:rowId xmlns:a16="http://schemas.microsoft.com/office/drawing/2014/main" val="1598786319"/>
                  </a:ext>
                </a:extLst>
              </a:tr>
            </a:tbl>
          </a:graphicData>
        </a:graphic>
      </p:graphicFrame>
      <p:graphicFrame>
        <p:nvGraphicFramePr>
          <p:cNvPr id="6" name="表 9">
            <a:extLst>
              <a:ext uri="{FF2B5EF4-FFF2-40B4-BE49-F238E27FC236}">
                <a16:creationId xmlns:a16="http://schemas.microsoft.com/office/drawing/2014/main" id="{1C2679DE-4825-4D01-860B-F71D54DD73E9}"/>
              </a:ext>
            </a:extLst>
          </p:cNvPr>
          <p:cNvGraphicFramePr>
            <a:graphicFrameLocks noGrp="1"/>
          </p:cNvGraphicFramePr>
          <p:nvPr>
            <p:extLst>
              <p:ext uri="{D42A27DB-BD31-4B8C-83A1-F6EECF244321}">
                <p14:modId xmlns:p14="http://schemas.microsoft.com/office/powerpoint/2010/main" val="2783563787"/>
              </p:ext>
            </p:extLst>
          </p:nvPr>
        </p:nvGraphicFramePr>
        <p:xfrm>
          <a:off x="6383866" y="4077551"/>
          <a:ext cx="5499104" cy="1651000"/>
        </p:xfrm>
        <a:graphic>
          <a:graphicData uri="http://schemas.openxmlformats.org/drawingml/2006/table">
            <a:tbl>
              <a:tblPr firstRow="1" bandRow="1">
                <a:tableStyleId>{93296810-A885-4BE3-A3E7-6D5BEEA58F35}</a:tableStyleId>
              </a:tblPr>
              <a:tblGrid>
                <a:gridCol w="1374776">
                  <a:extLst>
                    <a:ext uri="{9D8B030D-6E8A-4147-A177-3AD203B41FA5}">
                      <a16:colId xmlns:a16="http://schemas.microsoft.com/office/drawing/2014/main" val="71540592"/>
                    </a:ext>
                  </a:extLst>
                </a:gridCol>
                <a:gridCol w="1374776">
                  <a:extLst>
                    <a:ext uri="{9D8B030D-6E8A-4147-A177-3AD203B41FA5}">
                      <a16:colId xmlns:a16="http://schemas.microsoft.com/office/drawing/2014/main" val="1373834857"/>
                    </a:ext>
                  </a:extLst>
                </a:gridCol>
                <a:gridCol w="1374776">
                  <a:extLst>
                    <a:ext uri="{9D8B030D-6E8A-4147-A177-3AD203B41FA5}">
                      <a16:colId xmlns:a16="http://schemas.microsoft.com/office/drawing/2014/main" val="2238545932"/>
                    </a:ext>
                  </a:extLst>
                </a:gridCol>
                <a:gridCol w="1374776">
                  <a:extLst>
                    <a:ext uri="{9D8B030D-6E8A-4147-A177-3AD203B41FA5}">
                      <a16:colId xmlns:a16="http://schemas.microsoft.com/office/drawing/2014/main" val="4138967585"/>
                    </a:ext>
                  </a:extLst>
                </a:gridCol>
              </a:tblGrid>
              <a:tr h="370840">
                <a:tc>
                  <a:txBody>
                    <a:bodyPr/>
                    <a:lstStyle/>
                    <a:p>
                      <a:pPr algn="ctr"/>
                      <a:r>
                        <a:rPr kumimoji="1" lang="ja-JP" altLang="en-US" dirty="0"/>
                        <a:t>ヘリ画像</a:t>
                      </a:r>
                      <a:endParaRPr kumimoji="1" lang="en-US" altLang="ja-JP" dirty="0"/>
                    </a:p>
                  </a:txBody>
                  <a:tcPr anchor="ctr"/>
                </a:tc>
                <a:tc>
                  <a:txBody>
                    <a:bodyPr/>
                    <a:lstStyle/>
                    <a:p>
                      <a:pPr algn="ctr"/>
                      <a:r>
                        <a:rPr kumimoji="1" lang="ja-JP" altLang="en-US" dirty="0"/>
                        <a:t>再現率</a:t>
                      </a:r>
                    </a:p>
                  </a:txBody>
                  <a:tcPr anchor="ctr"/>
                </a:tc>
                <a:tc>
                  <a:txBody>
                    <a:bodyPr/>
                    <a:lstStyle/>
                    <a:p>
                      <a:pPr algn="ctr"/>
                      <a:r>
                        <a:rPr kumimoji="1" lang="ja-JP" altLang="en-US" dirty="0"/>
                        <a:t>適合率</a:t>
                      </a:r>
                    </a:p>
                  </a:txBody>
                  <a:tcPr anchor="ctr"/>
                </a:tc>
                <a:tc>
                  <a:txBody>
                    <a:bodyPr/>
                    <a:lstStyle/>
                    <a:p>
                      <a:pPr algn="ctr"/>
                      <a:r>
                        <a:rPr kumimoji="1" lang="en-US" altLang="ja-JP" dirty="0"/>
                        <a:t>F</a:t>
                      </a:r>
                      <a:r>
                        <a:rPr kumimoji="1" lang="ja-JP" altLang="en-US" dirty="0"/>
                        <a:t>値</a:t>
                      </a:r>
                    </a:p>
                  </a:txBody>
                  <a:tcPr anchor="ctr"/>
                </a:tc>
                <a:extLst>
                  <a:ext uri="{0D108BD9-81ED-4DB2-BD59-A6C34878D82A}">
                    <a16:rowId xmlns:a16="http://schemas.microsoft.com/office/drawing/2014/main" val="4151348114"/>
                  </a:ext>
                </a:extLst>
              </a:tr>
              <a:tr h="185420">
                <a:tc>
                  <a:txBody>
                    <a:bodyPr/>
                    <a:lstStyle/>
                    <a:p>
                      <a:pPr algn="ctr"/>
                      <a:r>
                        <a:rPr kumimoji="1" lang="ja-JP" altLang="en-US" dirty="0"/>
                        <a:t>斜面崩壊</a:t>
                      </a:r>
                      <a:endParaRPr kumimoji="1" lang="en-US" altLang="ja-JP" dirty="0"/>
                    </a:p>
                    <a:p>
                      <a:pPr algn="ctr"/>
                      <a:r>
                        <a:rPr kumimoji="1" lang="ja-JP" altLang="en-US" dirty="0"/>
                        <a:t>（中山ら）</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dk1"/>
                          </a:solidFill>
                          <a:effectLst/>
                          <a:latin typeface="+mn-lt"/>
                          <a:ea typeface="+mn-ea"/>
                          <a:cs typeface="+mn-cs"/>
                        </a:rPr>
                        <a:t>0.64</a:t>
                      </a:r>
                    </a:p>
                  </a:txBody>
                  <a:tcPr anchor="ctr"/>
                </a:tc>
                <a:tc>
                  <a:txBody>
                    <a:bodyPr/>
                    <a:lstStyle/>
                    <a:p>
                      <a:pPr algn="ctr"/>
                      <a:r>
                        <a:rPr kumimoji="1" lang="en-US" altLang="ja-JP" sz="1800" b="0" kern="1200" dirty="0">
                          <a:solidFill>
                            <a:schemeClr val="dk1"/>
                          </a:solidFill>
                          <a:effectLst/>
                          <a:latin typeface="+mn-lt"/>
                          <a:ea typeface="+mn-ea"/>
                          <a:cs typeface="+mn-cs"/>
                        </a:rPr>
                        <a:t>0.77</a:t>
                      </a:r>
                      <a:endParaRPr kumimoji="1" lang="ja-JP" altLang="en-US" dirty="0"/>
                    </a:p>
                  </a:txBody>
                  <a:tcPr anchor="ctr"/>
                </a:tc>
                <a:tc>
                  <a:txBody>
                    <a:bodyPr/>
                    <a:lstStyle/>
                    <a:p>
                      <a:pPr algn="ctr"/>
                      <a:r>
                        <a:rPr kumimoji="1" lang="en-US" altLang="ja-JP" sz="1800" b="0" kern="1200" dirty="0">
                          <a:solidFill>
                            <a:schemeClr val="dk1"/>
                          </a:solidFill>
                          <a:effectLst/>
                          <a:latin typeface="+mn-lt"/>
                          <a:ea typeface="+mn-ea"/>
                          <a:cs typeface="+mn-cs"/>
                        </a:rPr>
                        <a:t>0.70</a:t>
                      </a:r>
                      <a:endParaRPr kumimoji="1" lang="ja-JP" altLang="en-US" dirty="0"/>
                    </a:p>
                  </a:txBody>
                  <a:tcPr anchor="ctr"/>
                </a:tc>
                <a:extLst>
                  <a:ext uri="{0D108BD9-81ED-4DB2-BD59-A6C34878D82A}">
                    <a16:rowId xmlns:a16="http://schemas.microsoft.com/office/drawing/2014/main" val="1598786319"/>
                  </a:ext>
                </a:extLst>
              </a:tr>
              <a:tr h="185420">
                <a:tc>
                  <a:txBody>
                    <a:bodyPr/>
                    <a:lstStyle/>
                    <a:p>
                      <a:pPr algn="ctr"/>
                      <a:r>
                        <a:rPr kumimoji="1" lang="ja-JP" altLang="en-US" dirty="0"/>
                        <a:t>浸水</a:t>
                      </a:r>
                      <a:endParaRPr kumimoji="1" lang="en-US" altLang="ja-JP" dirty="0"/>
                    </a:p>
                    <a:p>
                      <a:pPr algn="ctr"/>
                      <a:r>
                        <a:rPr kumimoji="1" lang="ja-JP" altLang="en-US" dirty="0"/>
                        <a:t>（雨宮ら）</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kern="1200" dirty="0">
                          <a:solidFill>
                            <a:schemeClr val="dk1"/>
                          </a:solidFill>
                          <a:effectLst/>
                          <a:latin typeface="+mn-lt"/>
                          <a:ea typeface="+mn-ea"/>
                          <a:cs typeface="+mn-cs"/>
                        </a:rPr>
                        <a:t>0.748</a:t>
                      </a:r>
                    </a:p>
                  </a:txBody>
                  <a:tcPr anchor="ctr"/>
                </a:tc>
                <a:tc>
                  <a:txBody>
                    <a:bodyPr/>
                    <a:lstStyle/>
                    <a:p>
                      <a:pPr algn="ctr"/>
                      <a:r>
                        <a:rPr kumimoji="1" lang="en-US" altLang="ja-JP" dirty="0"/>
                        <a:t>0.899</a:t>
                      </a:r>
                      <a:endParaRPr kumimoji="1" lang="ja-JP" altLang="en-US" dirty="0"/>
                    </a:p>
                  </a:txBody>
                  <a:tcPr anchor="ctr"/>
                </a:tc>
                <a:tc>
                  <a:txBody>
                    <a:bodyPr/>
                    <a:lstStyle/>
                    <a:p>
                      <a:pPr algn="ctr"/>
                      <a:r>
                        <a:rPr kumimoji="1" lang="en-US" altLang="ja-JP" dirty="0"/>
                        <a:t>0.817</a:t>
                      </a:r>
                      <a:endParaRPr kumimoji="1" lang="ja-JP" altLang="en-US" dirty="0"/>
                    </a:p>
                  </a:txBody>
                  <a:tcPr anchor="ctr"/>
                </a:tc>
                <a:extLst>
                  <a:ext uri="{0D108BD9-81ED-4DB2-BD59-A6C34878D82A}">
                    <a16:rowId xmlns:a16="http://schemas.microsoft.com/office/drawing/2014/main" val="3819407179"/>
                  </a:ext>
                </a:extLst>
              </a:tr>
            </a:tbl>
          </a:graphicData>
        </a:graphic>
      </p:graphicFrame>
      <p:sp>
        <p:nvSpPr>
          <p:cNvPr id="7" name="四角形: 対角を丸める 6">
            <a:extLst>
              <a:ext uri="{FF2B5EF4-FFF2-40B4-BE49-F238E27FC236}">
                <a16:creationId xmlns:a16="http://schemas.microsoft.com/office/drawing/2014/main" id="{75E38698-7320-450A-A24B-5C3F9C1D43F2}"/>
              </a:ext>
            </a:extLst>
          </p:cNvPr>
          <p:cNvSpPr/>
          <p:nvPr/>
        </p:nvSpPr>
        <p:spPr>
          <a:xfrm>
            <a:off x="7806052" y="1542607"/>
            <a:ext cx="2654733" cy="518181"/>
          </a:xfrm>
          <a:prstGeom prst="round2Diag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accent6">
                    <a:lumMod val="75000"/>
                  </a:schemeClr>
                </a:solidFill>
              </a:rPr>
              <a:t>本手法</a:t>
            </a:r>
            <a:endParaRPr kumimoji="1" lang="ja-JP" altLang="en-US" sz="2000" b="1" dirty="0">
              <a:solidFill>
                <a:schemeClr val="accent6">
                  <a:lumMod val="75000"/>
                </a:schemeClr>
              </a:solidFill>
            </a:endParaRPr>
          </a:p>
        </p:txBody>
      </p:sp>
      <p:sp>
        <p:nvSpPr>
          <p:cNvPr id="8" name="四角形: 対角を丸める 7">
            <a:extLst>
              <a:ext uri="{FF2B5EF4-FFF2-40B4-BE49-F238E27FC236}">
                <a16:creationId xmlns:a16="http://schemas.microsoft.com/office/drawing/2014/main" id="{34A826FE-4354-4E5B-A3EC-3B187ADFA856}"/>
              </a:ext>
            </a:extLst>
          </p:cNvPr>
          <p:cNvSpPr/>
          <p:nvPr/>
        </p:nvSpPr>
        <p:spPr>
          <a:xfrm>
            <a:off x="7806052" y="3559370"/>
            <a:ext cx="2654733" cy="518181"/>
          </a:xfrm>
          <a:prstGeom prst="round2Diag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accent6">
                    <a:lumMod val="75000"/>
                  </a:schemeClr>
                </a:solidFill>
              </a:rPr>
              <a:t>先行研究</a:t>
            </a:r>
            <a:endParaRPr kumimoji="1" lang="ja-JP" altLang="en-US" sz="2400" b="1" dirty="0">
              <a:solidFill>
                <a:schemeClr val="accent6">
                  <a:lumMod val="75000"/>
                </a:schemeClr>
              </a:solidFill>
            </a:endParaRPr>
          </a:p>
        </p:txBody>
      </p:sp>
      <p:sp>
        <p:nvSpPr>
          <p:cNvPr id="11" name="テキスト ボックス 10">
            <a:extLst>
              <a:ext uri="{FF2B5EF4-FFF2-40B4-BE49-F238E27FC236}">
                <a16:creationId xmlns:a16="http://schemas.microsoft.com/office/drawing/2014/main" id="{1A093BBF-C6D5-449F-B25B-BE8ECA9F5CBF}"/>
              </a:ext>
            </a:extLst>
          </p:cNvPr>
          <p:cNvSpPr txBox="1"/>
          <p:nvPr/>
        </p:nvSpPr>
        <p:spPr>
          <a:xfrm>
            <a:off x="1126066" y="4124117"/>
            <a:ext cx="5257800" cy="1200329"/>
          </a:xfrm>
          <a:prstGeom prst="rect">
            <a:avLst/>
          </a:prstGeom>
          <a:noFill/>
          <a:ln w="38100">
            <a:noFill/>
          </a:ln>
        </p:spPr>
        <p:txBody>
          <a:bodyPr wrap="square" rtlCol="0">
            <a:spAutoFit/>
          </a:bodyPr>
          <a:lstStyle/>
          <a:p>
            <a:r>
              <a:rPr lang="ja-JP" altLang="en-US" sz="3600" b="1" dirty="0">
                <a:solidFill>
                  <a:srgbClr val="FF4829"/>
                </a:solidFill>
                <a:latin typeface="Yu Gothic" panose="020B0400000000000000" pitchFamily="50" charset="-128"/>
                <a:ea typeface="Yu Gothic" panose="020B0400000000000000" pitchFamily="50" charset="-128"/>
              </a:rPr>
              <a:t>災害時の観測手段として有効である</a:t>
            </a:r>
            <a:endParaRPr kumimoji="1" lang="en-US" altLang="ja-JP" sz="3600" b="1" dirty="0">
              <a:solidFill>
                <a:srgbClr val="FF4829"/>
              </a:solidFill>
              <a:latin typeface="Yu Gothic" panose="020B0400000000000000" pitchFamily="50" charset="-128"/>
              <a:ea typeface="Yu Gothic" panose="020B0400000000000000" pitchFamily="50" charset="-128"/>
            </a:endParaRPr>
          </a:p>
        </p:txBody>
      </p:sp>
      <p:sp>
        <p:nvSpPr>
          <p:cNvPr id="12" name="矢印: 右 11">
            <a:extLst>
              <a:ext uri="{FF2B5EF4-FFF2-40B4-BE49-F238E27FC236}">
                <a16:creationId xmlns:a16="http://schemas.microsoft.com/office/drawing/2014/main" id="{6DB6B189-57D5-49D2-BFC4-EE346FF39C3C}"/>
              </a:ext>
            </a:extLst>
          </p:cNvPr>
          <p:cNvSpPr/>
          <p:nvPr/>
        </p:nvSpPr>
        <p:spPr>
          <a:xfrm>
            <a:off x="601475" y="4296152"/>
            <a:ext cx="410291" cy="302260"/>
          </a:xfrm>
          <a:prstGeom prst="rightArrow">
            <a:avLst/>
          </a:prstGeom>
          <a:solidFill>
            <a:srgbClr val="FF4829"/>
          </a:solidFill>
          <a:ln w="38100">
            <a:solidFill>
              <a:srgbClr val="FF48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2927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85F898BA-C26F-4627-AD82-27C14A7C900A}"/>
              </a:ext>
            </a:extLst>
          </p:cNvPr>
          <p:cNvGraphicFramePr>
            <a:graphicFrameLocks/>
          </p:cNvGraphicFramePr>
          <p:nvPr>
            <p:extLst>
              <p:ext uri="{D42A27DB-BD31-4B8C-83A1-F6EECF244321}">
                <p14:modId xmlns:p14="http://schemas.microsoft.com/office/powerpoint/2010/main" val="1292180688"/>
              </p:ext>
            </p:extLst>
          </p:nvPr>
        </p:nvGraphicFramePr>
        <p:xfrm>
          <a:off x="4989095" y="1263536"/>
          <a:ext cx="6753726" cy="4666275"/>
        </p:xfrm>
        <a:graphic>
          <a:graphicData uri="http://schemas.openxmlformats.org/drawingml/2006/chart">
            <c:chart xmlns:c="http://schemas.openxmlformats.org/drawingml/2006/chart" xmlns:r="http://schemas.openxmlformats.org/officeDocument/2006/relationships" r:id="rId3"/>
          </a:graphicData>
        </a:graphic>
      </p:graphicFrame>
      <p:sp>
        <p:nvSpPr>
          <p:cNvPr id="10" name="タイトル 9">
            <a:extLst>
              <a:ext uri="{FF2B5EF4-FFF2-40B4-BE49-F238E27FC236}">
                <a16:creationId xmlns:a16="http://schemas.microsoft.com/office/drawing/2014/main" id="{38CD28F4-300F-43A2-924F-12064CC034CD}"/>
              </a:ext>
            </a:extLst>
          </p:cNvPr>
          <p:cNvSpPr>
            <a:spLocks noGrp="1"/>
          </p:cNvSpPr>
          <p:nvPr>
            <p:ph type="title"/>
          </p:nvPr>
        </p:nvSpPr>
        <p:spPr/>
        <p:txBody>
          <a:bodyPr>
            <a:normAutofit/>
          </a:bodyPr>
          <a:lstStyle/>
          <a:p>
            <a:pPr algn="ctr"/>
            <a:r>
              <a:rPr lang="ja-JP" altLang="en-US" dirty="0"/>
              <a:t>研究背景</a:t>
            </a:r>
          </a:p>
        </p:txBody>
      </p:sp>
      <p:sp>
        <p:nvSpPr>
          <p:cNvPr id="4" name="スライド番号プレースホルダー 3">
            <a:extLst>
              <a:ext uri="{FF2B5EF4-FFF2-40B4-BE49-F238E27FC236}">
                <a16:creationId xmlns:a16="http://schemas.microsoft.com/office/drawing/2014/main" id="{8BC06ED7-64E6-4BA3-892F-B1F02AC51257}"/>
              </a:ext>
            </a:extLst>
          </p:cNvPr>
          <p:cNvSpPr>
            <a:spLocks noGrp="1"/>
          </p:cNvSpPr>
          <p:nvPr>
            <p:ph type="sldNum" sz="quarter" idx="11"/>
          </p:nvPr>
        </p:nvSpPr>
        <p:spPr/>
        <p:txBody>
          <a:bodyPr/>
          <a:lstStyle/>
          <a:p>
            <a:fld id="{761C07DB-4253-4F3B-B907-E12F739F66DD}" type="slidenum">
              <a:rPr kumimoji="1" lang="ja-JP" altLang="en-US" smtClean="0"/>
              <a:t>2</a:t>
            </a:fld>
            <a:endParaRPr kumimoji="1" lang="ja-JP" altLang="en-US"/>
          </a:p>
        </p:txBody>
      </p:sp>
      <p:sp>
        <p:nvSpPr>
          <p:cNvPr id="11" name="コンテンツ プレースホルダー 10">
            <a:extLst>
              <a:ext uri="{FF2B5EF4-FFF2-40B4-BE49-F238E27FC236}">
                <a16:creationId xmlns:a16="http://schemas.microsoft.com/office/drawing/2014/main" id="{34AAC690-AB11-4B50-B85A-8C93C3FC784C}"/>
              </a:ext>
            </a:extLst>
          </p:cNvPr>
          <p:cNvSpPr>
            <a:spLocks noGrp="1"/>
          </p:cNvSpPr>
          <p:nvPr>
            <p:ph sz="half" idx="1"/>
          </p:nvPr>
        </p:nvSpPr>
        <p:spPr/>
        <p:txBody>
          <a:bodyPr>
            <a:normAutofit lnSpcReduction="10000"/>
          </a:bodyPr>
          <a:lstStyle/>
          <a:p>
            <a:pPr marL="0" indent="0">
              <a:buNone/>
            </a:pPr>
            <a:r>
              <a:rPr lang="ja-JP" altLang="en-US" b="1" dirty="0">
                <a:latin typeface="游ゴシック" panose="020B0400000000000000" pitchFamily="50" charset="-128"/>
                <a:ea typeface="游ゴシック" panose="020B0400000000000000" pitchFamily="50" charset="-128"/>
              </a:rPr>
              <a:t>豪雨災害等の増加</a:t>
            </a:r>
            <a:endParaRPr lang="en-US" altLang="ja-JP" sz="2400" b="1" dirty="0">
              <a:latin typeface="游ゴシック" panose="020B0400000000000000" pitchFamily="50" charset="-128"/>
              <a:ea typeface="游ゴシック" panose="020B0400000000000000" pitchFamily="50" charset="-128"/>
            </a:endParaRPr>
          </a:p>
          <a:p>
            <a:r>
              <a:rPr lang="ja-JP" altLang="en-US" sz="2800" dirty="0"/>
              <a:t>大雨発生件数</a:t>
            </a:r>
            <a:r>
              <a:rPr lang="ja-JP" altLang="en-US" sz="2800" b="1" dirty="0">
                <a:solidFill>
                  <a:srgbClr val="FFC000"/>
                </a:solidFill>
                <a:latin typeface="Yu Gothic" panose="020B0400000000000000" pitchFamily="50" charset="-128"/>
                <a:ea typeface="Yu Gothic" panose="020B0400000000000000" pitchFamily="50" charset="-128"/>
              </a:rPr>
              <a:t>約</a:t>
            </a:r>
            <a:r>
              <a:rPr lang="en-US" altLang="ja-JP" sz="2800" b="1" dirty="0">
                <a:solidFill>
                  <a:srgbClr val="FFC000"/>
                </a:solidFill>
                <a:latin typeface="Yu Gothic" panose="020B0400000000000000" pitchFamily="50" charset="-128"/>
                <a:ea typeface="Yu Gothic" panose="020B0400000000000000" pitchFamily="50" charset="-128"/>
              </a:rPr>
              <a:t>1.4</a:t>
            </a:r>
            <a:r>
              <a:rPr lang="ja-JP" altLang="en-US" sz="2800" b="1" dirty="0">
                <a:solidFill>
                  <a:srgbClr val="FFC000"/>
                </a:solidFill>
                <a:latin typeface="Yu Gothic" panose="020B0400000000000000" pitchFamily="50" charset="-128"/>
                <a:ea typeface="Yu Gothic" panose="020B0400000000000000" pitchFamily="50" charset="-128"/>
              </a:rPr>
              <a:t>倍</a:t>
            </a:r>
            <a:endParaRPr lang="en-US" altLang="ja-JP" b="1" dirty="0">
              <a:solidFill>
                <a:srgbClr val="FFC000"/>
              </a:solidFill>
              <a:latin typeface="Yu Gothic" panose="020B0400000000000000" pitchFamily="50" charset="-128"/>
              <a:ea typeface="Yu Gothic" panose="020B0400000000000000" pitchFamily="50" charset="-128"/>
            </a:endParaRPr>
          </a:p>
          <a:p>
            <a:pPr>
              <a:buClr>
                <a:schemeClr val="bg1"/>
              </a:buClr>
            </a:pPr>
            <a:r>
              <a:rPr lang="ja-JP" altLang="en-US" sz="2800" b="1" dirty="0">
                <a:solidFill>
                  <a:srgbClr val="FFC000"/>
                </a:solidFill>
                <a:latin typeface="Yu Gothic" panose="020B0400000000000000" pitchFamily="50" charset="-128"/>
                <a:ea typeface="Yu Gothic" panose="020B0400000000000000" pitchFamily="50" charset="-128"/>
              </a:rPr>
              <a:t>斜面崩壊</a:t>
            </a:r>
            <a:r>
              <a:rPr lang="ja-JP" altLang="en-US" sz="2800" b="1" spc="-1" dirty="0">
                <a:solidFill>
                  <a:srgbClr val="FFFFFF"/>
                </a:solidFill>
                <a:latin typeface="Yu Gothic" panose="020B0400000000000000" pitchFamily="50" charset="-128"/>
                <a:ea typeface="Yu Gothic" panose="020B0400000000000000" pitchFamily="50" charset="-128"/>
              </a:rPr>
              <a:t>・</a:t>
            </a:r>
            <a:r>
              <a:rPr lang="ja-JP" altLang="en-US" sz="2800" b="1" spc="-1" dirty="0">
                <a:solidFill>
                  <a:srgbClr val="FFC000"/>
                </a:solidFill>
                <a:latin typeface="Yu Gothic" panose="020B0400000000000000" pitchFamily="50" charset="-128"/>
                <a:ea typeface="Yu Gothic" panose="020B0400000000000000" pitchFamily="50" charset="-128"/>
              </a:rPr>
              <a:t>浸水</a:t>
            </a:r>
            <a:r>
              <a:rPr lang="ja-JP" altLang="en-US" sz="2800" strike="noStrike" spc="-1" dirty="0">
                <a:solidFill>
                  <a:schemeClr val="bg1"/>
                </a:solidFill>
              </a:rPr>
              <a:t>被害</a:t>
            </a:r>
            <a:endParaRPr lang="en-US" altLang="ja-JP" sz="3000" b="1" dirty="0">
              <a:solidFill>
                <a:srgbClr val="FF4829"/>
              </a:solidFill>
            </a:endParaRPr>
          </a:p>
          <a:p>
            <a:pPr marL="0" indent="0">
              <a:buNone/>
            </a:pPr>
            <a:r>
              <a:rPr lang="ja-JP" altLang="en-US" b="1" dirty="0">
                <a:latin typeface="Yu Gothic" panose="020B0400000000000000" pitchFamily="50" charset="-128"/>
                <a:ea typeface="Yu Gothic" panose="020B0400000000000000" pitchFamily="50" charset="-128"/>
              </a:rPr>
              <a:t>解析手段の重要化</a:t>
            </a:r>
            <a:endParaRPr lang="en-US" altLang="ja-JP" b="1" dirty="0">
              <a:latin typeface="Yu Gothic" panose="020B0400000000000000" pitchFamily="50" charset="-128"/>
              <a:ea typeface="Yu Gothic" panose="020B0400000000000000" pitchFamily="50" charset="-128"/>
            </a:endParaRPr>
          </a:p>
          <a:p>
            <a:r>
              <a:rPr lang="ja-JP" altLang="en-US" sz="2800" spc="-1" dirty="0">
                <a:solidFill>
                  <a:schemeClr val="bg1"/>
                </a:solidFill>
              </a:rPr>
              <a:t>迅速かつ安全箇所から解析</a:t>
            </a:r>
            <a:endParaRPr lang="en-US" altLang="ja-JP" sz="2800" dirty="0"/>
          </a:p>
          <a:p>
            <a:pPr lvl="1">
              <a:buClr>
                <a:schemeClr val="bg1"/>
              </a:buClr>
            </a:pPr>
            <a:r>
              <a:rPr lang="ja-JP" altLang="en-US" sz="2600" b="1" dirty="0">
                <a:solidFill>
                  <a:srgbClr val="FFC000"/>
                </a:solidFill>
                <a:latin typeface="Yu Gothic" panose="020B0400000000000000" pitchFamily="50" charset="-128"/>
                <a:ea typeface="Yu Gothic" panose="020B0400000000000000" pitchFamily="50" charset="-128"/>
              </a:rPr>
              <a:t>リモートセンシング</a:t>
            </a:r>
            <a:r>
              <a:rPr lang="ja-JP" altLang="en-US" sz="2600" dirty="0">
                <a:solidFill>
                  <a:srgbClr val="FFFFFF"/>
                </a:solidFill>
              </a:rPr>
              <a:t>の活用</a:t>
            </a:r>
            <a:endParaRPr lang="en-US" altLang="ja-JP" sz="2600" dirty="0">
              <a:solidFill>
                <a:srgbClr val="FFFFFF"/>
              </a:solidFill>
            </a:endParaRPr>
          </a:p>
        </p:txBody>
      </p:sp>
      <p:cxnSp>
        <p:nvCxnSpPr>
          <p:cNvPr id="6" name="直線矢印コネクタ 5">
            <a:extLst>
              <a:ext uri="{FF2B5EF4-FFF2-40B4-BE49-F238E27FC236}">
                <a16:creationId xmlns:a16="http://schemas.microsoft.com/office/drawing/2014/main" id="{28415D5E-B949-4D73-BE35-28CAE7FA8128}"/>
              </a:ext>
            </a:extLst>
          </p:cNvPr>
          <p:cNvCxnSpPr>
            <a:cxnSpLocks/>
          </p:cNvCxnSpPr>
          <p:nvPr/>
        </p:nvCxnSpPr>
        <p:spPr>
          <a:xfrm flipV="1">
            <a:off x="5977551" y="2667428"/>
            <a:ext cx="5379642" cy="1523143"/>
          </a:xfrm>
          <a:prstGeom prst="straightConnector1">
            <a:avLst/>
          </a:prstGeom>
          <a:ln w="76200">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9" name="四角形: 対角を丸める 8">
            <a:extLst>
              <a:ext uri="{FF2B5EF4-FFF2-40B4-BE49-F238E27FC236}">
                <a16:creationId xmlns:a16="http://schemas.microsoft.com/office/drawing/2014/main" id="{C5C2EDA1-7ED2-4496-9BAA-35A8B79F4298}"/>
              </a:ext>
            </a:extLst>
          </p:cNvPr>
          <p:cNvSpPr/>
          <p:nvPr/>
        </p:nvSpPr>
        <p:spPr>
          <a:xfrm>
            <a:off x="9279336" y="5917872"/>
            <a:ext cx="2654733" cy="518181"/>
          </a:xfrm>
          <a:prstGeom prst="round2Diag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6">
                    <a:lumMod val="75000"/>
                  </a:schemeClr>
                </a:solidFill>
                <a:latin typeface="Yu Gothic Medium" panose="020B0500000000000000" pitchFamily="50" charset="-128"/>
                <a:ea typeface="Yu Gothic Medium" panose="020B0500000000000000" pitchFamily="50" charset="-128"/>
              </a:rPr>
              <a:t>提供：</a:t>
            </a:r>
            <a:r>
              <a:rPr lang="ja-JP" altLang="en-US" sz="1600" dirty="0">
                <a:solidFill>
                  <a:schemeClr val="accent6">
                    <a:lumMod val="75000"/>
                  </a:schemeClr>
                </a:solidFill>
                <a:latin typeface="Yu Gothic Medium" panose="020B0500000000000000" pitchFamily="50" charset="-128"/>
                <a:ea typeface="Yu Gothic Medium" panose="020B0500000000000000" pitchFamily="50" charset="-128"/>
              </a:rPr>
              <a:t>気象庁</a:t>
            </a:r>
            <a:endParaRPr kumimoji="1" lang="ja-JP" altLang="en-US" sz="1600" dirty="0">
              <a:solidFill>
                <a:schemeClr val="accent6">
                  <a:lumMod val="75000"/>
                </a:schemeClr>
              </a:solidFill>
              <a:latin typeface="Yu Gothic Medium" panose="020B0500000000000000" pitchFamily="50" charset="-128"/>
              <a:ea typeface="Yu Gothic Medium" panose="020B0500000000000000" pitchFamily="50" charset="-128"/>
            </a:endParaRPr>
          </a:p>
        </p:txBody>
      </p:sp>
      <p:sp>
        <p:nvSpPr>
          <p:cNvPr id="2" name="テキスト ボックス 1">
            <a:extLst>
              <a:ext uri="{FF2B5EF4-FFF2-40B4-BE49-F238E27FC236}">
                <a16:creationId xmlns:a16="http://schemas.microsoft.com/office/drawing/2014/main" id="{12F803A4-2F63-4BDA-9E42-EF35C15E9318}"/>
              </a:ext>
            </a:extLst>
          </p:cNvPr>
          <p:cNvSpPr txBox="1"/>
          <p:nvPr/>
        </p:nvSpPr>
        <p:spPr>
          <a:xfrm rot="20704865">
            <a:off x="9555198" y="1945279"/>
            <a:ext cx="1765227" cy="646331"/>
          </a:xfrm>
          <a:prstGeom prst="rect">
            <a:avLst/>
          </a:prstGeom>
          <a:noFill/>
          <a:ln w="38100">
            <a:noFill/>
          </a:ln>
        </p:spPr>
        <p:txBody>
          <a:bodyPr wrap="square" rtlCol="0">
            <a:spAutoFit/>
          </a:bodyPr>
          <a:lstStyle/>
          <a:p>
            <a:r>
              <a:rPr kumimoji="1" lang="ja-JP" altLang="en-US" sz="3600" b="1" dirty="0">
                <a:solidFill>
                  <a:srgbClr val="FF4829"/>
                </a:solidFill>
                <a:latin typeface="Yu Gothic" panose="020B0400000000000000" pitchFamily="50" charset="-128"/>
                <a:ea typeface="Yu Gothic" panose="020B0400000000000000" pitchFamily="50" charset="-128"/>
              </a:rPr>
              <a:t>約</a:t>
            </a:r>
            <a:r>
              <a:rPr kumimoji="1" lang="en-US" altLang="ja-JP" sz="3600" b="1" dirty="0">
                <a:solidFill>
                  <a:srgbClr val="FF4829"/>
                </a:solidFill>
                <a:latin typeface="Yu Gothic" panose="020B0400000000000000" pitchFamily="50" charset="-128"/>
                <a:ea typeface="Yu Gothic" panose="020B0400000000000000" pitchFamily="50" charset="-128"/>
              </a:rPr>
              <a:t>1.4</a:t>
            </a:r>
            <a:r>
              <a:rPr kumimoji="1" lang="ja-JP" altLang="en-US" sz="3600" b="1" dirty="0">
                <a:solidFill>
                  <a:srgbClr val="FF4829"/>
                </a:solidFill>
                <a:latin typeface="Yu Gothic" panose="020B0400000000000000" pitchFamily="50" charset="-128"/>
                <a:ea typeface="Yu Gothic" panose="020B0400000000000000" pitchFamily="50" charset="-128"/>
              </a:rPr>
              <a:t>倍</a:t>
            </a:r>
          </a:p>
        </p:txBody>
      </p:sp>
    </p:spTree>
    <p:extLst>
      <p:ext uri="{BB962C8B-B14F-4D97-AF65-F5344CB8AC3E}">
        <p14:creationId xmlns:p14="http://schemas.microsoft.com/office/powerpoint/2010/main" val="183768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問題点</a:t>
            </a:r>
            <a:r>
              <a:rPr kumimoji="1" lang="ja-JP" altLang="en-US" dirty="0"/>
              <a:t>・今後の予定</a:t>
            </a:r>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20</a:t>
            </a:fld>
            <a:endParaRPr kumimoji="1" lang="ja-JP" altLang="en-US"/>
          </a:p>
        </p:txBody>
      </p:sp>
      <p:sp>
        <p:nvSpPr>
          <p:cNvPr id="5" name="コンテンツ プレースホルダー 2">
            <a:extLst>
              <a:ext uri="{FF2B5EF4-FFF2-40B4-BE49-F238E27FC236}">
                <a16:creationId xmlns:a16="http://schemas.microsoft.com/office/drawing/2014/main" id="{EE0DFA60-8342-4744-BE02-5835179D7E04}"/>
              </a:ext>
            </a:extLst>
          </p:cNvPr>
          <p:cNvSpPr txBox="1">
            <a:spLocks/>
          </p:cNvSpPr>
          <p:nvPr/>
        </p:nvSpPr>
        <p:spPr>
          <a:xfrm>
            <a:off x="838200" y="1510687"/>
            <a:ext cx="10515600" cy="4666275"/>
          </a:xfrm>
          <a:prstGeom prst="rect">
            <a:avLst/>
          </a:prstGeom>
        </p:spPr>
        <p:txBody>
          <a:bodyPr vert="horz" lIns="91440" tIns="45720" rIns="91440" bIns="45720" rtlCol="0">
            <a:normAutofit/>
          </a:bodyPr>
          <a:lstStyle>
            <a:lvl1pPr marL="361950" indent="-361950" algn="l" defTabSz="914400" rtl="0" eaLnBrk="1" latinLnBrk="0" hangingPunct="1">
              <a:lnSpc>
                <a:spcPct val="120000"/>
              </a:lnSpc>
              <a:spcBef>
                <a:spcPts val="1000"/>
              </a:spcBef>
              <a:buSzPct val="80000"/>
              <a:buFont typeface="Wingdings" panose="05000000000000000000" pitchFamily="2" charset="2"/>
              <a:buChar char="u"/>
              <a:defRPr kumimoji="1" sz="3200" kern="1200">
                <a:solidFill>
                  <a:srgbClr val="3B3838"/>
                </a:solidFill>
                <a:latin typeface="游ゴシック Medium" panose="020B0500000000000000" pitchFamily="50" charset="-128"/>
                <a:ea typeface="游ゴシック Medium" panose="020B0500000000000000" pitchFamily="50" charset="-128"/>
                <a:cs typeface="+mn-cs"/>
              </a:defRPr>
            </a:lvl1pPr>
            <a:lvl2pPr marL="809625" indent="-352425" algn="l" defTabSz="914400" rtl="0" eaLnBrk="1" latinLnBrk="0" hangingPunct="1">
              <a:lnSpc>
                <a:spcPct val="120000"/>
              </a:lnSpc>
              <a:spcBef>
                <a:spcPts val="500"/>
              </a:spcBef>
              <a:buSzPct val="80000"/>
              <a:buFont typeface="游ゴシック Medium" panose="020B0500000000000000" pitchFamily="50" charset="-128"/>
              <a:buChar char="▶"/>
              <a:defRPr kumimoji="1" sz="2800" kern="1200">
                <a:solidFill>
                  <a:srgbClr val="3B3838"/>
                </a:solidFill>
                <a:latin typeface="游ゴシック Medium" panose="020B0500000000000000" pitchFamily="50" charset="-128"/>
                <a:ea typeface="游ゴシック Medium" panose="020B0500000000000000" pitchFamily="50" charset="-128"/>
                <a:cs typeface="+mn-cs"/>
              </a:defRPr>
            </a:lvl2pPr>
            <a:lvl3pPr marL="1257300" indent="-342900" algn="l" defTabSz="914400" rtl="0" eaLnBrk="1" latinLnBrk="0" hangingPunct="1">
              <a:lnSpc>
                <a:spcPct val="120000"/>
              </a:lnSpc>
              <a:spcBef>
                <a:spcPts val="500"/>
              </a:spcBef>
              <a:buSzPct val="80000"/>
              <a:buFont typeface="游ゴシック Medium" panose="020B0500000000000000" pitchFamily="50" charset="-128"/>
              <a:buChar char="▶"/>
              <a:tabLst/>
              <a:defRPr kumimoji="1" sz="2400" kern="1200">
                <a:solidFill>
                  <a:srgbClr val="3B3838"/>
                </a:solidFill>
                <a:latin typeface="游ゴシック Medium" panose="020B0500000000000000" pitchFamily="50" charset="-128"/>
                <a:ea typeface="游ゴシック Medium" panose="020B0500000000000000" pitchFamily="50" charset="-128"/>
                <a:cs typeface="+mn-cs"/>
              </a:defRPr>
            </a:lvl3pPr>
            <a:lvl4pPr marL="1704975" indent="-333375"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4pPr>
            <a:lvl5pPr marL="2152650" indent="-3238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kumimoji="1" lang="ja-JP" altLang="en-US" sz="3600" b="1" dirty="0">
                <a:solidFill>
                  <a:srgbClr val="549E39"/>
                </a:solidFill>
                <a:latin typeface="Yu Gothic" panose="020B0400000000000000" pitchFamily="50" charset="-128"/>
                <a:ea typeface="Yu Gothic" panose="020B0400000000000000" pitchFamily="50" charset="-128"/>
              </a:rPr>
              <a:t>斜面崩壊・浸水領域検出</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lang="ja-JP" altLang="en-US" dirty="0"/>
              <a:t>斜面崩壊・浸水領域同士の誤検出</a:t>
            </a:r>
            <a:endParaRPr lang="en-US" altLang="ja-JP" dirty="0"/>
          </a:p>
          <a:p>
            <a:pPr lvl="1">
              <a:buClr>
                <a:srgbClr val="3B3838"/>
              </a:buClr>
            </a:pPr>
            <a:r>
              <a:rPr lang="ja-JP" altLang="en-US" b="1" dirty="0">
                <a:solidFill>
                  <a:srgbClr val="FF4829"/>
                </a:solidFill>
                <a:latin typeface="Yu Gothic" panose="020B0400000000000000" pitchFamily="50" charset="-128"/>
                <a:ea typeface="Yu Gothic" panose="020B0400000000000000" pitchFamily="50" charset="-128"/>
              </a:rPr>
              <a:t>新たな指標・画像特徴</a:t>
            </a:r>
            <a:r>
              <a:rPr kumimoji="1" lang="ja-JP" altLang="en-US" dirty="0"/>
              <a:t>を用いた手法の検討</a:t>
            </a:r>
            <a:endParaRPr lang="en-US" altLang="ja-JP" dirty="0"/>
          </a:p>
          <a:p>
            <a:pPr marL="0" indent="0">
              <a:buFont typeface="Wingdings" panose="05000000000000000000" pitchFamily="2" charset="2"/>
              <a:buNone/>
            </a:pPr>
            <a:r>
              <a:rPr lang="ja-JP" altLang="en-US" sz="3600" b="1" dirty="0">
                <a:solidFill>
                  <a:srgbClr val="549E39"/>
                </a:solidFill>
                <a:latin typeface="Yu Gothic" panose="020B0400000000000000" pitchFamily="50" charset="-128"/>
                <a:ea typeface="Yu Gothic" panose="020B0400000000000000" pitchFamily="50" charset="-128"/>
              </a:rPr>
              <a:t>浸水領域の分類</a:t>
            </a:r>
            <a:endParaRPr lang="en-US" altLang="ja-JP" sz="2600" b="1" dirty="0">
              <a:solidFill>
                <a:srgbClr val="549E39"/>
              </a:solidFill>
              <a:latin typeface="Yu Gothic" panose="020B0400000000000000" pitchFamily="50" charset="-128"/>
              <a:ea typeface="Yu Gothic" panose="020B0400000000000000" pitchFamily="50" charset="-128"/>
            </a:endParaRPr>
          </a:p>
          <a:p>
            <a:r>
              <a:rPr lang="ja-JP" altLang="en-US" dirty="0"/>
              <a:t>「既存の河川」と「浸水した領域」の分類が未実装</a:t>
            </a:r>
            <a:endParaRPr lang="en-US" altLang="ja-JP" dirty="0"/>
          </a:p>
          <a:p>
            <a:pPr lvl="1">
              <a:buClr>
                <a:srgbClr val="3B3838"/>
              </a:buClr>
            </a:pPr>
            <a:r>
              <a:rPr lang="ja-JP" altLang="en-US" b="1" dirty="0">
                <a:solidFill>
                  <a:srgbClr val="FF4829"/>
                </a:solidFill>
                <a:latin typeface="Yu Gothic" panose="020B0400000000000000" pitchFamily="50" charset="-128"/>
                <a:ea typeface="Yu Gothic" panose="020B0400000000000000" pitchFamily="50" charset="-128"/>
              </a:rPr>
              <a:t>地図データ</a:t>
            </a:r>
            <a:r>
              <a:rPr lang="ja-JP" altLang="en-US" dirty="0"/>
              <a:t>の活用手法の検討</a:t>
            </a:r>
            <a:endParaRPr lang="en-US" altLang="ja-JP" dirty="0"/>
          </a:p>
          <a:p>
            <a:pPr lvl="2"/>
            <a:r>
              <a:rPr lang="ja-JP" altLang="en-US" sz="2600" dirty="0"/>
              <a:t>地図と画像の高精度な位置合わせが課題</a:t>
            </a:r>
            <a:endParaRPr lang="en-US" altLang="ja-JP" sz="2600" dirty="0"/>
          </a:p>
        </p:txBody>
      </p:sp>
    </p:spTree>
    <p:extLst>
      <p:ext uri="{BB962C8B-B14F-4D97-AF65-F5344CB8AC3E}">
        <p14:creationId xmlns:p14="http://schemas.microsoft.com/office/powerpoint/2010/main" val="1350343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750C78-6835-4139-9074-144584950DD0}"/>
              </a:ext>
            </a:extLst>
          </p:cNvPr>
          <p:cNvSpPr>
            <a:spLocks noGrp="1"/>
          </p:cNvSpPr>
          <p:nvPr>
            <p:ph type="ctrTitle"/>
          </p:nvPr>
        </p:nvSpPr>
        <p:spPr>
          <a:xfrm>
            <a:off x="563880" y="1675842"/>
            <a:ext cx="11064240" cy="1901349"/>
          </a:xfrm>
        </p:spPr>
        <p:txBody>
          <a:bodyPr>
            <a:normAutofit/>
          </a:bodyPr>
          <a:lstStyle/>
          <a:p>
            <a:pPr algn="ctr"/>
            <a:r>
              <a:rPr kumimoji="1" lang="ja-JP" altLang="en-US" dirty="0"/>
              <a:t>補助資料</a:t>
            </a:r>
          </a:p>
        </p:txBody>
      </p:sp>
      <p:sp>
        <p:nvSpPr>
          <p:cNvPr id="4" name="テキスト プレースホルダー 3">
            <a:extLst>
              <a:ext uri="{FF2B5EF4-FFF2-40B4-BE49-F238E27FC236}">
                <a16:creationId xmlns:a16="http://schemas.microsoft.com/office/drawing/2014/main" id="{B92B4842-2FCC-45A7-A007-1E9879FB4234}"/>
              </a:ext>
            </a:extLst>
          </p:cNvPr>
          <p:cNvSpPr>
            <a:spLocks noGrp="1"/>
          </p:cNvSpPr>
          <p:nvPr>
            <p:ph type="body" idx="13"/>
          </p:nvPr>
        </p:nvSpPr>
        <p:spPr>
          <a:xfrm>
            <a:off x="563880" y="4358752"/>
            <a:ext cx="11064240" cy="1477107"/>
          </a:xfrm>
        </p:spPr>
        <p:txBody>
          <a:bodyPr>
            <a:normAutofit/>
          </a:bodyPr>
          <a:lstStyle/>
          <a:p>
            <a:pPr algn="ctr"/>
            <a:r>
              <a:rPr kumimoji="1" lang="ja-JP" altLang="en-US" sz="4000" dirty="0"/>
              <a:t>ドローン空撮映像を用いた災害領域検出</a:t>
            </a:r>
            <a:endParaRPr kumimoji="1" lang="zh-CN" altLang="en-US" sz="4000" dirty="0"/>
          </a:p>
        </p:txBody>
      </p:sp>
      <p:sp>
        <p:nvSpPr>
          <p:cNvPr id="5" name="スライド番号プレースホルダー 4">
            <a:extLst>
              <a:ext uri="{FF2B5EF4-FFF2-40B4-BE49-F238E27FC236}">
                <a16:creationId xmlns:a16="http://schemas.microsoft.com/office/drawing/2014/main" id="{5A7C5F11-CEC7-4E12-A3A4-FC1F8E40191C}"/>
              </a:ext>
            </a:extLst>
          </p:cNvPr>
          <p:cNvSpPr>
            <a:spLocks noGrp="1"/>
          </p:cNvSpPr>
          <p:nvPr>
            <p:ph type="sldNum" sz="quarter" idx="4"/>
          </p:nvPr>
        </p:nvSpPr>
        <p:spPr/>
        <p:txBody>
          <a:bodyPr/>
          <a:lstStyle/>
          <a:p>
            <a:pPr algn="ctr"/>
            <a:fld id="{761C07DB-4253-4F3B-B907-E12F739F66DD}" type="slidenum">
              <a:rPr lang="ja-JP" altLang="en-US" smtClean="0"/>
              <a:pPr algn="ctr"/>
              <a:t>21</a:t>
            </a:fld>
            <a:endParaRPr lang="ja-JP" altLang="en-US" dirty="0"/>
          </a:p>
        </p:txBody>
      </p:sp>
    </p:spTree>
    <p:extLst>
      <p:ext uri="{BB962C8B-B14F-4D97-AF65-F5344CB8AC3E}">
        <p14:creationId xmlns:p14="http://schemas.microsoft.com/office/powerpoint/2010/main" val="586370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85F898BA-C26F-4627-AD82-27C14A7C900A}"/>
              </a:ext>
            </a:extLst>
          </p:cNvPr>
          <p:cNvGraphicFramePr>
            <a:graphicFrameLocks/>
          </p:cNvGraphicFramePr>
          <p:nvPr/>
        </p:nvGraphicFramePr>
        <p:xfrm>
          <a:off x="4989095" y="1263536"/>
          <a:ext cx="6753726" cy="4666275"/>
        </p:xfrm>
        <a:graphic>
          <a:graphicData uri="http://schemas.openxmlformats.org/drawingml/2006/chart">
            <c:chart xmlns:c="http://schemas.openxmlformats.org/drawingml/2006/chart" xmlns:r="http://schemas.openxmlformats.org/officeDocument/2006/relationships" r:id="rId3"/>
          </a:graphicData>
        </a:graphic>
      </p:graphicFrame>
      <p:sp>
        <p:nvSpPr>
          <p:cNvPr id="10" name="タイトル 9">
            <a:extLst>
              <a:ext uri="{FF2B5EF4-FFF2-40B4-BE49-F238E27FC236}">
                <a16:creationId xmlns:a16="http://schemas.microsoft.com/office/drawing/2014/main" id="{38CD28F4-300F-43A2-924F-12064CC034CD}"/>
              </a:ext>
            </a:extLst>
          </p:cNvPr>
          <p:cNvSpPr>
            <a:spLocks noGrp="1"/>
          </p:cNvSpPr>
          <p:nvPr>
            <p:ph type="title"/>
          </p:nvPr>
        </p:nvSpPr>
        <p:spPr/>
        <p:txBody>
          <a:bodyPr>
            <a:normAutofit/>
          </a:bodyPr>
          <a:lstStyle/>
          <a:p>
            <a:pPr algn="ctr"/>
            <a:r>
              <a:rPr lang="ja-JP" altLang="en-US" dirty="0"/>
              <a:t>降水発生回数</a:t>
            </a:r>
          </a:p>
        </p:txBody>
      </p:sp>
      <p:sp>
        <p:nvSpPr>
          <p:cNvPr id="4" name="スライド番号プレースホルダー 3">
            <a:extLst>
              <a:ext uri="{FF2B5EF4-FFF2-40B4-BE49-F238E27FC236}">
                <a16:creationId xmlns:a16="http://schemas.microsoft.com/office/drawing/2014/main" id="{8BC06ED7-64E6-4BA3-892F-B1F02AC51257}"/>
              </a:ext>
            </a:extLst>
          </p:cNvPr>
          <p:cNvSpPr>
            <a:spLocks noGrp="1"/>
          </p:cNvSpPr>
          <p:nvPr>
            <p:ph type="sldNum" sz="quarter" idx="11"/>
          </p:nvPr>
        </p:nvSpPr>
        <p:spPr/>
        <p:txBody>
          <a:bodyPr/>
          <a:lstStyle/>
          <a:p>
            <a:fld id="{761C07DB-4253-4F3B-B907-E12F739F66DD}" type="slidenum">
              <a:rPr kumimoji="1" lang="ja-JP" altLang="en-US" smtClean="0"/>
              <a:t>22</a:t>
            </a:fld>
            <a:endParaRPr kumimoji="1" lang="ja-JP" altLang="en-US"/>
          </a:p>
        </p:txBody>
      </p:sp>
      <p:sp>
        <p:nvSpPr>
          <p:cNvPr id="11" name="コンテンツ プレースホルダー 10">
            <a:extLst>
              <a:ext uri="{FF2B5EF4-FFF2-40B4-BE49-F238E27FC236}">
                <a16:creationId xmlns:a16="http://schemas.microsoft.com/office/drawing/2014/main" id="{34AAC690-AB11-4B50-B85A-8C93C3FC784C}"/>
              </a:ext>
            </a:extLst>
          </p:cNvPr>
          <p:cNvSpPr>
            <a:spLocks noGrp="1"/>
          </p:cNvSpPr>
          <p:nvPr>
            <p:ph sz="half" idx="1"/>
          </p:nvPr>
        </p:nvSpPr>
        <p:spPr/>
        <p:txBody>
          <a:bodyPr>
            <a:normAutofit fontScale="92500"/>
          </a:bodyPr>
          <a:lstStyle/>
          <a:p>
            <a:pPr marL="0" indent="0">
              <a:buNone/>
            </a:pPr>
            <a:r>
              <a:rPr lang="ja-JP" altLang="en-US" b="1" dirty="0">
                <a:latin typeface="Yu Gothic" panose="020B0400000000000000" pitchFamily="50" charset="-128"/>
                <a:ea typeface="Yu Gothic" panose="020B0400000000000000" pitchFamily="50" charset="-128"/>
              </a:rPr>
              <a:t>降水について</a:t>
            </a:r>
            <a:endParaRPr lang="en-US" altLang="ja-JP" b="1" dirty="0">
              <a:latin typeface="Yu Gothic" panose="020B0400000000000000" pitchFamily="50" charset="-128"/>
              <a:ea typeface="Yu Gothic" panose="020B0400000000000000" pitchFamily="50" charset="-128"/>
            </a:endParaRPr>
          </a:p>
          <a:p>
            <a:r>
              <a:rPr lang="en-US" altLang="ja-JP" sz="2800" dirty="0"/>
              <a:t>1</a:t>
            </a:r>
            <a:r>
              <a:rPr lang="ja-JP" altLang="en-US" sz="2800" dirty="0"/>
              <a:t>時間降水量</a:t>
            </a:r>
            <a:r>
              <a:rPr lang="en-US" altLang="ja-JP" sz="2800" dirty="0"/>
              <a:t>50</a:t>
            </a:r>
            <a:r>
              <a:rPr lang="ja-JP" altLang="en-US" sz="2800" dirty="0"/>
              <a:t>㎜以上</a:t>
            </a:r>
            <a:endParaRPr lang="en-US" altLang="ja-JP" sz="2800" dirty="0"/>
          </a:p>
          <a:p>
            <a:pPr marL="0" indent="0">
              <a:buNone/>
            </a:pPr>
            <a:r>
              <a:rPr lang="ja-JP" altLang="en-US" b="1" dirty="0">
                <a:latin typeface="Yu Gothic" panose="020B0400000000000000" pitchFamily="50" charset="-128"/>
                <a:ea typeface="Yu Gothic" panose="020B0400000000000000" pitchFamily="50" charset="-128"/>
              </a:rPr>
              <a:t>発生回数について</a:t>
            </a:r>
            <a:endParaRPr lang="en-US" altLang="ja-JP" b="1" dirty="0">
              <a:latin typeface="Yu Gothic" panose="020B0400000000000000" pitchFamily="50" charset="-128"/>
              <a:ea typeface="Yu Gothic" panose="020B0400000000000000" pitchFamily="50" charset="-128"/>
            </a:endParaRPr>
          </a:p>
          <a:p>
            <a:pPr>
              <a:buClr>
                <a:schemeClr val="bg1"/>
              </a:buClr>
            </a:pPr>
            <a:r>
              <a:rPr lang="en-US" altLang="ja-JP" sz="3000" dirty="0"/>
              <a:t>1976</a:t>
            </a:r>
            <a:r>
              <a:rPr lang="ja-JP" altLang="en-US" sz="3000" dirty="0"/>
              <a:t>年－</a:t>
            </a:r>
            <a:r>
              <a:rPr lang="en-US" altLang="ja-JP" sz="3000" dirty="0"/>
              <a:t>1985</a:t>
            </a:r>
            <a:r>
              <a:rPr lang="ja-JP" altLang="en-US" sz="3000" dirty="0"/>
              <a:t>年</a:t>
            </a:r>
            <a:br>
              <a:rPr lang="en-US" altLang="ja-JP" sz="3000" dirty="0"/>
            </a:br>
            <a:r>
              <a:rPr lang="ja-JP" altLang="en-US" sz="3000" dirty="0"/>
              <a:t>（約</a:t>
            </a:r>
            <a:r>
              <a:rPr lang="en-US" altLang="ja-JP" sz="3000" dirty="0"/>
              <a:t>226</a:t>
            </a:r>
            <a:r>
              <a:rPr lang="ja-JP" altLang="en-US" sz="3000" dirty="0"/>
              <a:t>回）から</a:t>
            </a:r>
            <a:r>
              <a:rPr lang="en-US" altLang="ja-JP" sz="3000" dirty="0"/>
              <a:t>2011</a:t>
            </a:r>
            <a:r>
              <a:rPr lang="ja-JP" altLang="en-US" sz="3000" dirty="0"/>
              <a:t>年－</a:t>
            </a:r>
            <a:r>
              <a:rPr lang="en-US" altLang="ja-JP" sz="3000" dirty="0"/>
              <a:t>2020</a:t>
            </a:r>
            <a:r>
              <a:rPr lang="ja-JP" altLang="en-US" sz="3000" dirty="0"/>
              <a:t>年</a:t>
            </a:r>
            <a:br>
              <a:rPr lang="en-US" altLang="ja-JP" sz="3000" dirty="0"/>
            </a:br>
            <a:r>
              <a:rPr lang="ja-JP" altLang="en-US" sz="3000" dirty="0"/>
              <a:t>（約</a:t>
            </a:r>
            <a:r>
              <a:rPr lang="en-US" altLang="ja-JP" sz="3000" dirty="0"/>
              <a:t>334</a:t>
            </a:r>
            <a:r>
              <a:rPr lang="ja-JP" altLang="en-US" sz="3000" dirty="0"/>
              <a:t>回）までに約</a:t>
            </a:r>
            <a:r>
              <a:rPr lang="en-US" altLang="ja-JP" sz="3000" dirty="0"/>
              <a:t>1.4</a:t>
            </a:r>
            <a:r>
              <a:rPr lang="ja-JP" altLang="en-US" sz="3000" dirty="0"/>
              <a:t>倍に増加</a:t>
            </a:r>
            <a:endParaRPr lang="en-US" altLang="ja-JP" sz="3000" dirty="0"/>
          </a:p>
        </p:txBody>
      </p:sp>
      <p:cxnSp>
        <p:nvCxnSpPr>
          <p:cNvPr id="6" name="直線矢印コネクタ 5">
            <a:extLst>
              <a:ext uri="{FF2B5EF4-FFF2-40B4-BE49-F238E27FC236}">
                <a16:creationId xmlns:a16="http://schemas.microsoft.com/office/drawing/2014/main" id="{28415D5E-B949-4D73-BE35-28CAE7FA8128}"/>
              </a:ext>
            </a:extLst>
          </p:cNvPr>
          <p:cNvCxnSpPr>
            <a:cxnSpLocks/>
          </p:cNvCxnSpPr>
          <p:nvPr/>
        </p:nvCxnSpPr>
        <p:spPr>
          <a:xfrm flipV="1">
            <a:off x="5977551" y="2667428"/>
            <a:ext cx="5379642" cy="1523143"/>
          </a:xfrm>
          <a:prstGeom prst="straightConnector1">
            <a:avLst/>
          </a:prstGeom>
          <a:ln w="76200">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9" name="四角形: 対角を丸める 8">
            <a:extLst>
              <a:ext uri="{FF2B5EF4-FFF2-40B4-BE49-F238E27FC236}">
                <a16:creationId xmlns:a16="http://schemas.microsoft.com/office/drawing/2014/main" id="{C5C2EDA1-7ED2-4496-9BAA-35A8B79F4298}"/>
              </a:ext>
            </a:extLst>
          </p:cNvPr>
          <p:cNvSpPr/>
          <p:nvPr/>
        </p:nvSpPr>
        <p:spPr>
          <a:xfrm>
            <a:off x="9279336" y="5917872"/>
            <a:ext cx="2654733" cy="518181"/>
          </a:xfrm>
          <a:prstGeom prst="round2Diag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6">
                    <a:lumMod val="75000"/>
                  </a:schemeClr>
                </a:solidFill>
                <a:latin typeface="Yu Gothic Medium" panose="020B0500000000000000" pitchFamily="50" charset="-128"/>
                <a:ea typeface="Yu Gothic Medium" panose="020B0500000000000000" pitchFamily="50" charset="-128"/>
              </a:rPr>
              <a:t>提供：</a:t>
            </a:r>
            <a:r>
              <a:rPr lang="ja-JP" altLang="en-US" sz="1600" dirty="0">
                <a:solidFill>
                  <a:schemeClr val="accent6">
                    <a:lumMod val="75000"/>
                  </a:schemeClr>
                </a:solidFill>
                <a:latin typeface="Yu Gothic Medium" panose="020B0500000000000000" pitchFamily="50" charset="-128"/>
                <a:ea typeface="Yu Gothic Medium" panose="020B0500000000000000" pitchFamily="50" charset="-128"/>
              </a:rPr>
              <a:t>気象庁</a:t>
            </a:r>
            <a:endParaRPr kumimoji="1" lang="ja-JP" altLang="en-US" sz="1600" dirty="0">
              <a:solidFill>
                <a:schemeClr val="accent6">
                  <a:lumMod val="75000"/>
                </a:schemeClr>
              </a:solidFill>
              <a:latin typeface="Yu Gothic Medium" panose="020B0500000000000000" pitchFamily="50" charset="-128"/>
              <a:ea typeface="Yu Gothic Medium" panose="020B0500000000000000" pitchFamily="50" charset="-128"/>
            </a:endParaRPr>
          </a:p>
        </p:txBody>
      </p:sp>
      <p:sp>
        <p:nvSpPr>
          <p:cNvPr id="2" name="テキスト ボックス 1">
            <a:extLst>
              <a:ext uri="{FF2B5EF4-FFF2-40B4-BE49-F238E27FC236}">
                <a16:creationId xmlns:a16="http://schemas.microsoft.com/office/drawing/2014/main" id="{12F803A4-2F63-4BDA-9E42-EF35C15E9318}"/>
              </a:ext>
            </a:extLst>
          </p:cNvPr>
          <p:cNvSpPr txBox="1"/>
          <p:nvPr/>
        </p:nvSpPr>
        <p:spPr>
          <a:xfrm rot="20704865">
            <a:off x="9555200" y="1945279"/>
            <a:ext cx="1765227" cy="646331"/>
          </a:xfrm>
          <a:prstGeom prst="rect">
            <a:avLst/>
          </a:prstGeom>
          <a:noFill/>
          <a:ln w="38100">
            <a:noFill/>
          </a:ln>
        </p:spPr>
        <p:txBody>
          <a:bodyPr wrap="none" rtlCol="0">
            <a:spAutoFit/>
          </a:bodyPr>
          <a:lstStyle/>
          <a:p>
            <a:r>
              <a:rPr kumimoji="1" lang="ja-JP" altLang="en-US" sz="3600" b="1" dirty="0">
                <a:solidFill>
                  <a:srgbClr val="FF4829"/>
                </a:solidFill>
                <a:latin typeface="游ゴシック" panose="020B0400000000000000" pitchFamily="50" charset="-128"/>
                <a:ea typeface="游ゴシック" panose="020B0400000000000000" pitchFamily="50" charset="-128"/>
              </a:rPr>
              <a:t>約</a:t>
            </a:r>
            <a:r>
              <a:rPr kumimoji="1" lang="en-US" altLang="ja-JP" sz="3600" b="1" dirty="0">
                <a:solidFill>
                  <a:srgbClr val="FF4829"/>
                </a:solidFill>
                <a:latin typeface="游ゴシック" panose="020B0400000000000000" pitchFamily="50" charset="-128"/>
                <a:ea typeface="游ゴシック" panose="020B0400000000000000" pitchFamily="50" charset="-128"/>
              </a:rPr>
              <a:t>1.4</a:t>
            </a:r>
            <a:r>
              <a:rPr kumimoji="1" lang="ja-JP" altLang="en-US" sz="3600" b="1" dirty="0">
                <a:solidFill>
                  <a:srgbClr val="FF4829"/>
                </a:solidFill>
                <a:latin typeface="游ゴシック" panose="020B0400000000000000" pitchFamily="50" charset="-128"/>
                <a:ea typeface="游ゴシック" panose="020B0400000000000000" pitchFamily="50" charset="-128"/>
              </a:rPr>
              <a:t>倍</a:t>
            </a:r>
          </a:p>
        </p:txBody>
      </p:sp>
    </p:spTree>
    <p:extLst>
      <p:ext uri="{BB962C8B-B14F-4D97-AF65-F5344CB8AC3E}">
        <p14:creationId xmlns:p14="http://schemas.microsoft.com/office/powerpoint/2010/main" val="1281137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降水量について</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a:bodyPr>
          <a:lstStyle/>
          <a:p>
            <a:pPr marL="0" indent="0">
              <a:buNone/>
            </a:pPr>
            <a:r>
              <a:rPr lang="en-US" altLang="ja-JP" sz="3600" b="1" dirty="0">
                <a:solidFill>
                  <a:srgbClr val="549E39"/>
                </a:solidFill>
                <a:latin typeface="Yu Gothic" panose="020B0400000000000000" pitchFamily="50" charset="-128"/>
                <a:ea typeface="Yu Gothic" panose="020B0400000000000000" pitchFamily="50" charset="-128"/>
              </a:rPr>
              <a:t>1</a:t>
            </a:r>
            <a:r>
              <a:rPr lang="ja-JP" altLang="en-US" sz="3600" b="1" dirty="0">
                <a:solidFill>
                  <a:srgbClr val="549E39"/>
                </a:solidFill>
                <a:latin typeface="Yu Gothic" panose="020B0400000000000000" pitchFamily="50" charset="-128"/>
                <a:ea typeface="Yu Gothic" panose="020B0400000000000000" pitchFamily="50" charset="-128"/>
              </a:rPr>
              <a:t>時間降水量</a:t>
            </a:r>
            <a:r>
              <a:rPr lang="en-US" altLang="ja-JP" sz="3600" b="1" dirty="0">
                <a:solidFill>
                  <a:srgbClr val="549E39"/>
                </a:solidFill>
                <a:latin typeface="Yu Gothic" panose="020B0400000000000000" pitchFamily="50" charset="-128"/>
                <a:ea typeface="Yu Gothic" panose="020B0400000000000000" pitchFamily="50" charset="-128"/>
              </a:rPr>
              <a:t>50</a:t>
            </a:r>
            <a:r>
              <a:rPr lang="ja-JP" altLang="en-US" sz="3600" b="1" dirty="0">
                <a:solidFill>
                  <a:srgbClr val="549E39"/>
                </a:solidFill>
                <a:latin typeface="Yu Gothic" panose="020B0400000000000000" pitchFamily="50" charset="-128"/>
                <a:ea typeface="Yu Gothic" panose="020B0400000000000000" pitchFamily="50" charset="-128"/>
              </a:rPr>
              <a:t>㎜とは</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lang="ja-JP" altLang="en-US" dirty="0"/>
              <a:t>車の運転が危険なレベル</a:t>
            </a:r>
            <a:endParaRPr lang="en-US" altLang="ja-JP" dirty="0"/>
          </a:p>
          <a:p>
            <a:r>
              <a:rPr lang="ja-JP" altLang="en-US" dirty="0"/>
              <a:t>大雨・洪水警報が発令</a:t>
            </a:r>
            <a:endParaRPr lang="en-US" altLang="ja-JP" dirty="0"/>
          </a:p>
          <a:p>
            <a:r>
              <a:rPr lang="en-US" altLang="ja-JP" dirty="0"/>
              <a:t>1</a:t>
            </a:r>
            <a:r>
              <a:rPr lang="ja-JP" altLang="en-US" dirty="0"/>
              <a:t>時間降水量</a:t>
            </a:r>
            <a:r>
              <a:rPr lang="en-US" altLang="ja-JP" dirty="0"/>
              <a:t>30</a:t>
            </a:r>
            <a:r>
              <a:rPr lang="ja-JP" altLang="en-US" dirty="0"/>
              <a:t>㎜以上で災害発生の危険性</a:t>
            </a:r>
            <a:endParaRPr lang="en-US" altLang="ja-JP" dirty="0"/>
          </a:p>
          <a:p>
            <a:r>
              <a:rPr lang="ja-JP" altLang="en-US" dirty="0"/>
              <a:t>降り始めから降水総量</a:t>
            </a:r>
            <a:r>
              <a:rPr lang="en-US" altLang="ja-JP" dirty="0"/>
              <a:t>100</a:t>
            </a:r>
            <a:r>
              <a:rPr lang="ja-JP" altLang="en-US" dirty="0"/>
              <a:t>㎜で斜面崩壊の危険性</a:t>
            </a:r>
            <a:endParaRPr lang="en-US" altLang="ja-JP" dirty="0"/>
          </a:p>
          <a:p>
            <a:r>
              <a:rPr lang="ja-JP" altLang="en-US" dirty="0"/>
              <a:t>平成</a:t>
            </a:r>
            <a:r>
              <a:rPr lang="en-US" altLang="ja-JP" dirty="0"/>
              <a:t>29</a:t>
            </a:r>
            <a:r>
              <a:rPr lang="ja-JP" altLang="en-US" dirty="0"/>
              <a:t>年九州豪雨では最大</a:t>
            </a:r>
            <a:r>
              <a:rPr lang="en-US" altLang="ja-JP" dirty="0"/>
              <a:t>1</a:t>
            </a:r>
            <a:r>
              <a:rPr lang="ja-JP" altLang="en-US" dirty="0"/>
              <a:t>時間降水量</a:t>
            </a:r>
            <a:r>
              <a:rPr lang="en-US" altLang="ja-JP" dirty="0"/>
              <a:t>80</a:t>
            </a:r>
            <a:r>
              <a:rPr lang="ja-JP" altLang="en-US" dirty="0"/>
              <a:t> </a:t>
            </a:r>
            <a:r>
              <a:rPr lang="en-US" altLang="ja-JP" dirty="0"/>
              <a:t>– 160</a:t>
            </a:r>
            <a:r>
              <a:rPr lang="ja-JP" altLang="en-US" dirty="0"/>
              <a:t>㎜</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23</a:t>
            </a:fld>
            <a:endParaRPr kumimoji="1" lang="ja-JP" altLang="en-US"/>
          </a:p>
        </p:txBody>
      </p:sp>
    </p:spTree>
    <p:extLst>
      <p:ext uri="{BB962C8B-B14F-4D97-AF65-F5344CB8AC3E}">
        <p14:creationId xmlns:p14="http://schemas.microsoft.com/office/powerpoint/2010/main" val="1311453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7580A2-8AA3-4114-BC89-04C9A2C853E9}"/>
              </a:ext>
            </a:extLst>
          </p:cNvPr>
          <p:cNvSpPr>
            <a:spLocks noGrp="1"/>
          </p:cNvSpPr>
          <p:nvPr>
            <p:ph type="title"/>
          </p:nvPr>
        </p:nvSpPr>
        <p:spPr/>
        <p:txBody>
          <a:bodyPr/>
          <a:lstStyle/>
          <a:p>
            <a:r>
              <a:rPr kumimoji="1" lang="ja-JP" altLang="en-US" dirty="0"/>
              <a:t>災害対応時のドローン活用</a:t>
            </a:r>
          </a:p>
        </p:txBody>
      </p:sp>
      <p:sp>
        <p:nvSpPr>
          <p:cNvPr id="3" name="コンテンツ プレースホルダー 2">
            <a:extLst>
              <a:ext uri="{FF2B5EF4-FFF2-40B4-BE49-F238E27FC236}">
                <a16:creationId xmlns:a16="http://schemas.microsoft.com/office/drawing/2014/main" id="{F10501D4-5B3F-4F4D-9C8F-03966AE7756E}"/>
              </a:ext>
            </a:extLst>
          </p:cNvPr>
          <p:cNvSpPr>
            <a:spLocks noGrp="1"/>
          </p:cNvSpPr>
          <p:nvPr>
            <p:ph idx="1"/>
          </p:nvPr>
        </p:nvSpPr>
        <p:spPr/>
        <p:txBody>
          <a:bodyPr>
            <a:normAutofit fontScale="92500" lnSpcReduction="20000"/>
          </a:bodyPr>
          <a:lstStyle/>
          <a:p>
            <a:pPr marL="0" indent="0">
              <a:buNone/>
            </a:pPr>
            <a:r>
              <a:rPr kumimoji="1" lang="ja-JP" altLang="en-US" sz="3600" b="1" dirty="0">
                <a:solidFill>
                  <a:srgbClr val="549E39"/>
                </a:solidFill>
                <a:latin typeface="Yu Gothic" panose="020B0400000000000000" pitchFamily="50" charset="-128"/>
                <a:ea typeface="Yu Gothic" panose="020B0400000000000000" pitchFamily="50" charset="-128"/>
              </a:rPr>
              <a:t>災害対応におけるドローン活用の位置付け</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kumimoji="1" lang="ja-JP" altLang="en-US" dirty="0"/>
              <a:t>ドローンの仕事（全て手動）</a:t>
            </a:r>
            <a:endParaRPr kumimoji="1" lang="en-US" altLang="ja-JP" dirty="0"/>
          </a:p>
          <a:p>
            <a:pPr marL="457200" lvl="1" indent="0">
              <a:buNone/>
            </a:pPr>
            <a:r>
              <a:rPr kumimoji="1" lang="ja-JP" altLang="en-US" dirty="0"/>
              <a:t>１．迅速・局所的・詳細な</a:t>
            </a:r>
            <a:r>
              <a:rPr kumimoji="1" lang="ja-JP" altLang="en-US" b="1" dirty="0">
                <a:solidFill>
                  <a:srgbClr val="FF4829"/>
                </a:solidFill>
                <a:latin typeface="Yu Gothic" panose="020B0400000000000000" pitchFamily="50" charset="-128"/>
                <a:ea typeface="Yu Gothic" panose="020B0400000000000000" pitchFamily="50" charset="-128"/>
              </a:rPr>
              <a:t>情報の取得</a:t>
            </a:r>
            <a:endParaRPr kumimoji="1" lang="en-US" altLang="ja-JP" b="1" dirty="0">
              <a:solidFill>
                <a:srgbClr val="FF4829"/>
              </a:solidFill>
              <a:latin typeface="Yu Gothic" panose="020B0400000000000000" pitchFamily="50" charset="-128"/>
              <a:ea typeface="Yu Gothic" panose="020B0400000000000000" pitchFamily="50" charset="-128"/>
            </a:endParaRPr>
          </a:p>
          <a:p>
            <a:pPr lvl="2"/>
            <a:r>
              <a:rPr lang="ja-JP" altLang="en-US" sz="2600" dirty="0"/>
              <a:t>詳細な情報取得（災害領域・その他領域情報）</a:t>
            </a:r>
            <a:endParaRPr lang="en-US" altLang="ja-JP" sz="2600" b="1" dirty="0">
              <a:solidFill>
                <a:srgbClr val="FF4829"/>
              </a:solidFill>
            </a:endParaRPr>
          </a:p>
          <a:p>
            <a:pPr lvl="2"/>
            <a:r>
              <a:rPr lang="ja-JP" altLang="en-US" sz="2600" dirty="0"/>
              <a:t>衛星・ヘリより早期の詳細情報取得に有効</a:t>
            </a:r>
            <a:endParaRPr lang="en-US" altLang="ja-JP" sz="2600" dirty="0"/>
          </a:p>
          <a:p>
            <a:pPr lvl="2">
              <a:buClr>
                <a:srgbClr val="3B3838"/>
              </a:buClr>
            </a:pPr>
            <a:r>
              <a:rPr kumimoji="1" lang="ja-JP" altLang="en-US" sz="2600" b="1" dirty="0">
                <a:solidFill>
                  <a:srgbClr val="FF4829"/>
                </a:solidFill>
                <a:latin typeface="Yu Gothic" panose="020B0400000000000000" pitchFamily="50" charset="-128"/>
                <a:ea typeface="Yu Gothic" panose="020B0400000000000000" pitchFamily="50" charset="-128"/>
              </a:rPr>
              <a:t>被害領域地図</a:t>
            </a:r>
            <a:r>
              <a:rPr kumimoji="1" lang="ja-JP" altLang="en-US" sz="2600" dirty="0"/>
              <a:t>作成補助</a:t>
            </a:r>
            <a:endParaRPr kumimoji="1" lang="en-US" altLang="ja-JP" dirty="0"/>
          </a:p>
          <a:p>
            <a:r>
              <a:rPr lang="ja-JP" altLang="en-US" dirty="0"/>
              <a:t>人間の仕事</a:t>
            </a:r>
            <a:endParaRPr lang="en-US" altLang="ja-JP" dirty="0"/>
          </a:p>
          <a:p>
            <a:pPr marL="457200" lvl="1" indent="0">
              <a:buNone/>
            </a:pPr>
            <a:r>
              <a:rPr lang="ja-JP" altLang="en-US" dirty="0"/>
              <a:t>２．取得した情報（地図等）から</a:t>
            </a:r>
            <a:r>
              <a:rPr lang="ja-JP" altLang="en-US" b="1" dirty="0">
                <a:latin typeface="Yu Gothic" panose="020B0400000000000000" pitchFamily="50" charset="-128"/>
                <a:ea typeface="Yu Gothic" panose="020B0400000000000000" pitchFamily="50" charset="-128"/>
              </a:rPr>
              <a:t>情報を抽出</a:t>
            </a:r>
            <a:endParaRPr kumimoji="1" lang="en-US" altLang="ja-JP" dirty="0">
              <a:latin typeface="Yu Gothic" panose="020B0400000000000000" pitchFamily="50" charset="-128"/>
              <a:ea typeface="Yu Gothic" panose="020B0400000000000000" pitchFamily="50" charset="-128"/>
            </a:endParaRPr>
          </a:p>
          <a:p>
            <a:pPr marL="457200" lvl="1" indent="0">
              <a:buNone/>
            </a:pPr>
            <a:r>
              <a:rPr lang="ja-JP" altLang="en-US" dirty="0"/>
              <a:t>３．抽出した情報を元に</a:t>
            </a:r>
            <a:r>
              <a:rPr lang="ja-JP" altLang="en-US" b="1" dirty="0">
                <a:latin typeface="Yu Gothic" panose="020B0400000000000000" pitchFamily="50" charset="-128"/>
                <a:ea typeface="Yu Gothic" panose="020B0400000000000000" pitchFamily="50" charset="-128"/>
              </a:rPr>
              <a:t>救助活動方針を決定</a:t>
            </a:r>
            <a:endParaRPr lang="en-US" altLang="ja-JP" b="1" dirty="0">
              <a:latin typeface="Yu Gothic" panose="020B0400000000000000" pitchFamily="50" charset="-128"/>
              <a:ea typeface="Yu Gothic" panose="020B0400000000000000" pitchFamily="50" charset="-128"/>
            </a:endParaRPr>
          </a:p>
        </p:txBody>
      </p:sp>
      <p:sp>
        <p:nvSpPr>
          <p:cNvPr id="4" name="スライド番号プレースホルダー 3">
            <a:extLst>
              <a:ext uri="{FF2B5EF4-FFF2-40B4-BE49-F238E27FC236}">
                <a16:creationId xmlns:a16="http://schemas.microsoft.com/office/drawing/2014/main" id="{47B1DC61-36B2-46ED-A943-17E9301B904F}"/>
              </a:ext>
            </a:extLst>
          </p:cNvPr>
          <p:cNvSpPr>
            <a:spLocks noGrp="1"/>
          </p:cNvSpPr>
          <p:nvPr>
            <p:ph type="sldNum" sz="quarter" idx="12"/>
          </p:nvPr>
        </p:nvSpPr>
        <p:spPr/>
        <p:txBody>
          <a:bodyPr/>
          <a:lstStyle/>
          <a:p>
            <a:fld id="{761C07DB-4253-4F3B-B907-E12F739F66DD}" type="slidenum">
              <a:rPr kumimoji="1" lang="ja-JP" altLang="en-US" smtClean="0"/>
              <a:t>24</a:t>
            </a:fld>
            <a:endParaRPr kumimoji="1" lang="ja-JP" altLang="en-US"/>
          </a:p>
        </p:txBody>
      </p:sp>
    </p:spTree>
    <p:extLst>
      <p:ext uri="{BB962C8B-B14F-4D97-AF65-F5344CB8AC3E}">
        <p14:creationId xmlns:p14="http://schemas.microsoft.com/office/powerpoint/2010/main" val="3718398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有人・無人航空機性能比較</a:t>
            </a:r>
            <a:endParaRPr kumimoji="1" lang="ja-JP" altLang="en-US"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25</a:t>
            </a:fld>
            <a:endParaRPr kumimoji="1" lang="ja-JP" altLang="en-US"/>
          </a:p>
        </p:txBody>
      </p:sp>
      <p:pic>
        <p:nvPicPr>
          <p:cNvPr id="8" name="コンテンツ プレースホルダー 7" descr="テーブル&#10;&#10;自動的に生成された説明">
            <a:extLst>
              <a:ext uri="{FF2B5EF4-FFF2-40B4-BE49-F238E27FC236}">
                <a16:creationId xmlns:a16="http://schemas.microsoft.com/office/drawing/2014/main" id="{2D40299E-DB54-4D34-A2F6-FC00207CC8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0704" y="1551256"/>
            <a:ext cx="10090591" cy="5170386"/>
          </a:xfrm>
        </p:spPr>
      </p:pic>
    </p:spTree>
    <p:extLst>
      <p:ext uri="{BB962C8B-B14F-4D97-AF65-F5344CB8AC3E}">
        <p14:creationId xmlns:p14="http://schemas.microsoft.com/office/powerpoint/2010/main" val="319656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kumimoji="1" lang="ja-JP" altLang="en-US" dirty="0"/>
              <a:t>ドローン性能</a:t>
            </a:r>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fontScale="92500" lnSpcReduction="20000"/>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国土地理院保有ドローン性能（</a:t>
            </a:r>
            <a:r>
              <a:rPr lang="en-US" altLang="ja-JP" sz="3600" b="1" dirty="0">
                <a:solidFill>
                  <a:srgbClr val="549E39"/>
                </a:solidFill>
                <a:latin typeface="Yu Gothic" panose="020B0400000000000000" pitchFamily="50" charset="-128"/>
                <a:ea typeface="Yu Gothic" panose="020B0400000000000000" pitchFamily="50" charset="-128"/>
              </a:rPr>
              <a:t>Phantom3 </a:t>
            </a:r>
            <a:r>
              <a:rPr lang="en-US" altLang="ja-JP" sz="3600" b="1" dirty="0" err="1">
                <a:solidFill>
                  <a:srgbClr val="549E39"/>
                </a:solidFill>
                <a:latin typeface="Yu Gothic" panose="020B0400000000000000" pitchFamily="50" charset="-128"/>
                <a:ea typeface="Yu Gothic" panose="020B0400000000000000" pitchFamily="50" charset="-128"/>
              </a:rPr>
              <a:t>DJI</a:t>
            </a:r>
            <a:r>
              <a:rPr lang="ja-JP" altLang="en-US" sz="3600" b="1" dirty="0">
                <a:solidFill>
                  <a:srgbClr val="549E39"/>
                </a:solidFill>
                <a:latin typeface="Yu Gothic" panose="020B0400000000000000" pitchFamily="50" charset="-128"/>
                <a:ea typeface="Yu Gothic" panose="020B0400000000000000" pitchFamily="50" charset="-128"/>
              </a:rPr>
              <a:t>社）</a:t>
            </a:r>
            <a:endParaRPr kumimoji="1" lang="en-US" altLang="ja-JP" sz="4000" b="1" dirty="0">
              <a:solidFill>
                <a:srgbClr val="549E39"/>
              </a:solidFill>
              <a:latin typeface="Yu Gothic" panose="020B0400000000000000" pitchFamily="50" charset="-128"/>
              <a:ea typeface="Yu Gothic" panose="020B0400000000000000" pitchFamily="50" charset="-128"/>
            </a:endParaRPr>
          </a:p>
          <a:p>
            <a:r>
              <a:rPr lang="ja-JP" altLang="en-US" sz="3600" dirty="0"/>
              <a:t>重量：</a:t>
            </a:r>
            <a:r>
              <a:rPr lang="en-US" altLang="ja-JP" sz="3600" dirty="0"/>
              <a:t>1.2kg</a:t>
            </a:r>
          </a:p>
          <a:p>
            <a:r>
              <a:rPr lang="ja-JP" altLang="en-US" sz="3600" dirty="0"/>
              <a:t>最大速度：</a:t>
            </a:r>
            <a:r>
              <a:rPr lang="en-US" altLang="ja-JP" sz="3600" dirty="0"/>
              <a:t>60km/h</a:t>
            </a:r>
          </a:p>
          <a:p>
            <a:r>
              <a:rPr lang="ja-JP" altLang="en-US" sz="3600" dirty="0"/>
              <a:t>限界高度：</a:t>
            </a:r>
            <a:r>
              <a:rPr lang="en-US" altLang="ja-JP" sz="3600" dirty="0"/>
              <a:t>500m</a:t>
            </a:r>
          </a:p>
          <a:p>
            <a:r>
              <a:rPr lang="ja-JP" altLang="en-US" sz="3600" dirty="0"/>
              <a:t>最大飛行時間：</a:t>
            </a:r>
            <a:r>
              <a:rPr lang="en-US" altLang="ja-JP" sz="3600" dirty="0"/>
              <a:t>25</a:t>
            </a:r>
            <a:r>
              <a:rPr lang="ja-JP" altLang="en-US" sz="3600" dirty="0"/>
              <a:t>分</a:t>
            </a:r>
            <a:endParaRPr lang="en-US" altLang="ja-JP" sz="3600" dirty="0"/>
          </a:p>
          <a:p>
            <a:r>
              <a:rPr lang="ja-JP" altLang="en-US" sz="3600" dirty="0"/>
              <a:t>遠隔操作可能距離：</a:t>
            </a:r>
            <a:r>
              <a:rPr lang="en-US" altLang="ja-JP" sz="3600" dirty="0"/>
              <a:t>1700m</a:t>
            </a:r>
          </a:p>
          <a:p>
            <a:r>
              <a:rPr lang="ja-JP" altLang="en-US" sz="3600" dirty="0"/>
              <a:t>搭載カメラ：可視光カメラ</a:t>
            </a:r>
            <a:endParaRPr lang="en-US" altLang="ja-JP" sz="3600"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26</a:t>
            </a:fld>
            <a:endParaRPr kumimoji="1" lang="ja-JP" altLang="en-US"/>
          </a:p>
        </p:txBody>
      </p:sp>
    </p:spTree>
    <p:extLst>
      <p:ext uri="{BB962C8B-B14F-4D97-AF65-F5344CB8AC3E}">
        <p14:creationId xmlns:p14="http://schemas.microsoft.com/office/powerpoint/2010/main" val="3938355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EE25910-9C43-4532-BA71-53123EC895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4155" y="365126"/>
            <a:ext cx="4214370" cy="2809580"/>
          </a:xfrm>
          <a:prstGeom prst="rect">
            <a:avLst/>
          </a:prstGeom>
        </p:spPr>
      </p:pic>
      <p:pic>
        <p:nvPicPr>
          <p:cNvPr id="5" name="図 4">
            <a:extLst>
              <a:ext uri="{FF2B5EF4-FFF2-40B4-BE49-F238E27FC236}">
                <a16:creationId xmlns:a16="http://schemas.microsoft.com/office/drawing/2014/main" id="{3B8AD972-D2AD-4201-8734-47D591D15D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04156" y="3367379"/>
            <a:ext cx="4214371" cy="2809581"/>
          </a:xfrm>
          <a:prstGeom prst="rect">
            <a:avLst/>
          </a:prstGeom>
        </p:spPr>
      </p:pic>
      <p:sp>
        <p:nvSpPr>
          <p:cNvPr id="3" name="スライド番号プレースホルダー 2">
            <a:extLst>
              <a:ext uri="{FF2B5EF4-FFF2-40B4-BE49-F238E27FC236}">
                <a16:creationId xmlns:a16="http://schemas.microsoft.com/office/drawing/2014/main" id="{F60E9B96-7EC2-4686-99BE-96A7EBB59C20}"/>
              </a:ext>
            </a:extLst>
          </p:cNvPr>
          <p:cNvSpPr>
            <a:spLocks noGrp="1"/>
          </p:cNvSpPr>
          <p:nvPr>
            <p:ph type="sldNum" sz="quarter" idx="11"/>
          </p:nvPr>
        </p:nvSpPr>
        <p:spPr/>
        <p:txBody>
          <a:bodyPr/>
          <a:lstStyle/>
          <a:p>
            <a:pPr algn="ctr"/>
            <a:fld id="{761C07DB-4253-4F3B-B907-E12F739F66DD}" type="slidenum">
              <a:rPr lang="ja-JP" altLang="en-US" smtClean="0"/>
              <a:pPr algn="ctr"/>
              <a:t>27</a:t>
            </a:fld>
            <a:endParaRPr lang="ja-JP" altLang="en-US" dirty="0"/>
          </a:p>
        </p:txBody>
      </p:sp>
      <p:sp>
        <p:nvSpPr>
          <p:cNvPr id="4" name="コンテンツ プレースホルダー 3">
            <a:extLst>
              <a:ext uri="{FF2B5EF4-FFF2-40B4-BE49-F238E27FC236}">
                <a16:creationId xmlns:a16="http://schemas.microsoft.com/office/drawing/2014/main" id="{C2F99C99-F1D7-45FD-9585-8DC0426607BD}"/>
              </a:ext>
            </a:extLst>
          </p:cNvPr>
          <p:cNvSpPr>
            <a:spLocks noGrp="1"/>
          </p:cNvSpPr>
          <p:nvPr>
            <p:ph sz="half" idx="1"/>
          </p:nvPr>
        </p:nvSpPr>
        <p:spPr/>
        <p:txBody>
          <a:bodyPr>
            <a:normAutofit/>
          </a:bodyPr>
          <a:lstStyle/>
          <a:p>
            <a:pPr marL="0" indent="0">
              <a:buNone/>
            </a:pPr>
            <a:r>
              <a:rPr kumimoji="1" lang="ja-JP" altLang="en-US" b="1" dirty="0">
                <a:latin typeface="Yu Gothic" panose="020B0400000000000000" pitchFamily="50" charset="-128"/>
                <a:ea typeface="Yu Gothic" panose="020B0400000000000000" pitchFamily="50" charset="-128"/>
              </a:rPr>
              <a:t>クラスタリング手法</a:t>
            </a:r>
            <a:endParaRPr kumimoji="1" lang="en-US" altLang="ja-JP" b="1" dirty="0">
              <a:latin typeface="Yu Gothic" panose="020B0400000000000000" pitchFamily="50" charset="-128"/>
              <a:ea typeface="Yu Gothic" panose="020B0400000000000000" pitchFamily="50" charset="-128"/>
            </a:endParaRPr>
          </a:p>
          <a:p>
            <a:pPr>
              <a:buClr>
                <a:schemeClr val="bg1"/>
              </a:buClr>
            </a:pPr>
            <a:r>
              <a:rPr lang="ja-JP" altLang="en-US" sz="2800" b="1" dirty="0">
                <a:solidFill>
                  <a:srgbClr val="FFC000"/>
                </a:solidFill>
                <a:latin typeface="Yu Gothic" panose="020B0400000000000000" pitchFamily="50" charset="-128"/>
                <a:ea typeface="Yu Gothic" panose="020B0400000000000000" pitchFamily="50" charset="-128"/>
              </a:rPr>
              <a:t>色相</a:t>
            </a:r>
            <a:r>
              <a:rPr lang="en-US" altLang="ja-JP" sz="2800" b="1" dirty="0">
                <a:solidFill>
                  <a:srgbClr val="FFC000"/>
                </a:solidFill>
                <a:latin typeface="Consolas" panose="020B0609020204030204" pitchFamily="49" charset="0"/>
              </a:rPr>
              <a:t>(</a:t>
            </a:r>
            <a:r>
              <a:rPr lang="en-US" altLang="ja-JP" sz="2800" b="1" dirty="0" err="1">
                <a:solidFill>
                  <a:srgbClr val="FFC000"/>
                </a:solidFill>
                <a:latin typeface="Consolas" panose="020B0609020204030204" pitchFamily="49" charset="0"/>
              </a:rPr>
              <a:t>R,G,B</a:t>
            </a:r>
            <a:r>
              <a:rPr lang="en-US" altLang="ja-JP" sz="2800" b="1" dirty="0">
                <a:solidFill>
                  <a:srgbClr val="FFC000"/>
                </a:solidFill>
                <a:latin typeface="Consolas" panose="020B0609020204030204" pitchFamily="49" charset="0"/>
              </a:rPr>
              <a:t>)</a:t>
            </a:r>
            <a:r>
              <a:rPr lang="ja-JP" altLang="en-US" sz="2800" dirty="0"/>
              <a:t>と</a:t>
            </a:r>
            <a:br>
              <a:rPr lang="en-US" altLang="ja-JP" sz="2800" dirty="0"/>
            </a:br>
            <a:r>
              <a:rPr lang="ja-JP" altLang="en-US" sz="2800" b="1" dirty="0">
                <a:solidFill>
                  <a:srgbClr val="FFC000"/>
                </a:solidFill>
                <a:latin typeface="Yu Gothic" panose="020B0400000000000000" pitchFamily="50" charset="-128"/>
                <a:ea typeface="Yu Gothic" panose="020B0400000000000000" pitchFamily="50" charset="-128"/>
              </a:rPr>
              <a:t>距離</a:t>
            </a:r>
            <a:r>
              <a:rPr lang="en-US" altLang="ja-JP" sz="2800" b="1" dirty="0">
                <a:solidFill>
                  <a:srgbClr val="FFC000"/>
                </a:solidFill>
                <a:latin typeface="Consolas" panose="020B0609020204030204" pitchFamily="49" charset="0"/>
              </a:rPr>
              <a:t>(</a:t>
            </a:r>
            <a:r>
              <a:rPr lang="en-US" altLang="ja-JP" sz="2800" b="1" dirty="0" err="1">
                <a:solidFill>
                  <a:srgbClr val="FFC000"/>
                </a:solidFill>
                <a:latin typeface="Consolas" panose="020B0609020204030204" pitchFamily="49" charset="0"/>
              </a:rPr>
              <a:t>x,y</a:t>
            </a:r>
            <a:r>
              <a:rPr lang="en-US" altLang="ja-JP" sz="2800" b="1" dirty="0">
                <a:solidFill>
                  <a:srgbClr val="FFC000"/>
                </a:solidFill>
                <a:latin typeface="Consolas" panose="020B0609020204030204" pitchFamily="49" charset="0"/>
              </a:rPr>
              <a:t>)</a:t>
            </a:r>
            <a:r>
              <a:rPr lang="ja-JP" altLang="en-US" sz="2800" dirty="0"/>
              <a:t>が近い</a:t>
            </a:r>
            <a:br>
              <a:rPr lang="en-US" altLang="ja-JP" sz="2800" dirty="0"/>
            </a:br>
            <a:r>
              <a:rPr lang="ja-JP" altLang="en-US" sz="2800" dirty="0"/>
              <a:t>画素を同一色に統合</a:t>
            </a:r>
            <a:endParaRPr lang="en-US" altLang="ja-JP" sz="2800" dirty="0"/>
          </a:p>
          <a:p>
            <a:r>
              <a:rPr lang="en-US" altLang="ja-JP" sz="2800" dirty="0"/>
              <a:t>5</a:t>
            </a:r>
            <a:r>
              <a:rPr lang="ja-JP" altLang="en-US" sz="2800" dirty="0"/>
              <a:t>次元での探索処理</a:t>
            </a:r>
            <a:endParaRPr lang="en-US" altLang="ja-JP" sz="2400" dirty="0"/>
          </a:p>
          <a:p>
            <a:pPr marL="0" indent="0">
              <a:buNone/>
            </a:pPr>
            <a:endParaRPr lang="en-US" altLang="ja-JP" sz="2400" dirty="0"/>
          </a:p>
          <a:p>
            <a:endParaRPr lang="en-US" altLang="ja-JP" sz="2800" dirty="0"/>
          </a:p>
        </p:txBody>
      </p:sp>
      <p:sp>
        <p:nvSpPr>
          <p:cNvPr id="7" name="タイトル 6">
            <a:extLst>
              <a:ext uri="{FF2B5EF4-FFF2-40B4-BE49-F238E27FC236}">
                <a16:creationId xmlns:a16="http://schemas.microsoft.com/office/drawing/2014/main" id="{E0538E96-5D45-4B8B-BABC-4895326F0EC0}"/>
              </a:ext>
            </a:extLst>
          </p:cNvPr>
          <p:cNvSpPr>
            <a:spLocks noGrp="1"/>
          </p:cNvSpPr>
          <p:nvPr>
            <p:ph type="title"/>
          </p:nvPr>
        </p:nvSpPr>
        <p:spPr/>
        <p:txBody>
          <a:bodyPr/>
          <a:lstStyle/>
          <a:p>
            <a:r>
              <a:rPr lang="en-US" altLang="ja-JP" dirty="0"/>
              <a:t>Mean-Shift</a:t>
            </a:r>
            <a:r>
              <a:rPr lang="ja-JP" altLang="en-US" dirty="0"/>
              <a:t>法</a:t>
            </a:r>
          </a:p>
        </p:txBody>
      </p:sp>
      <p:pic>
        <p:nvPicPr>
          <p:cNvPr id="10" name="グラフィックス 9" descr="線矢印: 右回転">
            <a:extLst>
              <a:ext uri="{FF2B5EF4-FFF2-40B4-BE49-F238E27FC236}">
                <a16:creationId xmlns:a16="http://schemas.microsoft.com/office/drawing/2014/main" id="{C7D2A545-6144-4798-B1C1-929FAFA167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436940">
            <a:off x="9876155" y="2533045"/>
            <a:ext cx="1476000" cy="1476000"/>
          </a:xfrm>
          <a:prstGeom prst="rect">
            <a:avLst/>
          </a:prstGeom>
        </p:spPr>
      </p:pic>
    </p:spTree>
    <p:extLst>
      <p:ext uri="{BB962C8B-B14F-4D97-AF65-F5344CB8AC3E}">
        <p14:creationId xmlns:p14="http://schemas.microsoft.com/office/powerpoint/2010/main" val="2313461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EE25910-9C43-4532-BA71-53123EC895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03737" y="365126"/>
            <a:ext cx="4319749" cy="3022682"/>
          </a:xfrm>
          <a:prstGeom prst="rect">
            <a:avLst/>
          </a:prstGeom>
        </p:spPr>
      </p:pic>
      <p:pic>
        <p:nvPicPr>
          <p:cNvPr id="5" name="図 4">
            <a:extLst>
              <a:ext uri="{FF2B5EF4-FFF2-40B4-BE49-F238E27FC236}">
                <a16:creationId xmlns:a16="http://schemas.microsoft.com/office/drawing/2014/main" id="{3B8AD972-D2AD-4201-8734-47D591D15D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03740" y="3367379"/>
            <a:ext cx="4319750" cy="3022683"/>
          </a:xfrm>
          <a:prstGeom prst="rect">
            <a:avLst/>
          </a:prstGeom>
        </p:spPr>
      </p:pic>
      <p:sp>
        <p:nvSpPr>
          <p:cNvPr id="3" name="スライド番号プレースホルダー 2">
            <a:extLst>
              <a:ext uri="{FF2B5EF4-FFF2-40B4-BE49-F238E27FC236}">
                <a16:creationId xmlns:a16="http://schemas.microsoft.com/office/drawing/2014/main" id="{F60E9B96-7EC2-4686-99BE-96A7EBB59C20}"/>
              </a:ext>
            </a:extLst>
          </p:cNvPr>
          <p:cNvSpPr>
            <a:spLocks noGrp="1"/>
          </p:cNvSpPr>
          <p:nvPr>
            <p:ph type="sldNum" sz="quarter" idx="11"/>
          </p:nvPr>
        </p:nvSpPr>
        <p:spPr/>
        <p:txBody>
          <a:bodyPr/>
          <a:lstStyle/>
          <a:p>
            <a:pPr algn="ctr"/>
            <a:fld id="{761C07DB-4253-4F3B-B907-E12F739F66DD}" type="slidenum">
              <a:rPr lang="ja-JP" altLang="en-US" smtClean="0"/>
              <a:pPr algn="ctr"/>
              <a:t>28</a:t>
            </a:fld>
            <a:endParaRPr lang="ja-JP" altLang="en-US" dirty="0"/>
          </a:p>
        </p:txBody>
      </p:sp>
      <p:sp>
        <p:nvSpPr>
          <p:cNvPr id="4" name="コンテンツ プレースホルダー 3">
            <a:extLst>
              <a:ext uri="{FF2B5EF4-FFF2-40B4-BE49-F238E27FC236}">
                <a16:creationId xmlns:a16="http://schemas.microsoft.com/office/drawing/2014/main" id="{C2F99C99-F1D7-45FD-9585-8DC0426607BD}"/>
              </a:ext>
            </a:extLst>
          </p:cNvPr>
          <p:cNvSpPr>
            <a:spLocks noGrp="1"/>
          </p:cNvSpPr>
          <p:nvPr>
            <p:ph sz="half" idx="1"/>
          </p:nvPr>
        </p:nvSpPr>
        <p:spPr>
          <a:xfrm>
            <a:off x="662153" y="1510688"/>
            <a:ext cx="4319750" cy="4666275"/>
          </a:xfrm>
        </p:spPr>
        <p:txBody>
          <a:bodyPr>
            <a:normAutofit/>
          </a:bodyPr>
          <a:lstStyle/>
          <a:p>
            <a:pPr marL="0" indent="0">
              <a:buNone/>
            </a:pPr>
            <a:r>
              <a:rPr lang="ja-JP" altLang="en-US" b="1" dirty="0">
                <a:latin typeface="Yu Gothic" panose="020B0400000000000000" pitchFamily="50" charset="-128"/>
                <a:ea typeface="Yu Gothic" panose="020B0400000000000000" pitchFamily="50" charset="-128"/>
              </a:rPr>
              <a:t>ヒストグラム操作</a:t>
            </a:r>
            <a:endParaRPr kumimoji="1" lang="en-US" altLang="ja-JP" b="1" dirty="0">
              <a:latin typeface="Yu Gothic" panose="020B0400000000000000" pitchFamily="50" charset="-128"/>
              <a:ea typeface="Yu Gothic" panose="020B0400000000000000" pitchFamily="50" charset="-128"/>
            </a:endParaRPr>
          </a:p>
          <a:p>
            <a:r>
              <a:rPr lang="ja-JP" altLang="en-US" sz="2800" dirty="0"/>
              <a:t>画像中の</a:t>
            </a:r>
            <a:r>
              <a:rPr lang="ja-JP" altLang="en-US" sz="2800" b="1" dirty="0">
                <a:solidFill>
                  <a:srgbClr val="FFC000"/>
                </a:solidFill>
                <a:latin typeface="Yu Gothic" panose="020B0400000000000000" pitchFamily="50" charset="-128"/>
                <a:ea typeface="Yu Gothic" panose="020B0400000000000000" pitchFamily="50" charset="-128"/>
              </a:rPr>
              <a:t>画素値の分布を均一化</a:t>
            </a:r>
            <a:endParaRPr lang="en-US" altLang="ja-JP" sz="2800" dirty="0">
              <a:latin typeface="Yu Gothic" panose="020B0400000000000000" pitchFamily="50" charset="-128"/>
              <a:ea typeface="Yu Gothic" panose="020B0400000000000000" pitchFamily="50" charset="-128"/>
            </a:endParaRPr>
          </a:p>
          <a:p>
            <a:pPr>
              <a:buClr>
                <a:schemeClr val="bg1"/>
              </a:buClr>
            </a:pPr>
            <a:r>
              <a:rPr lang="ja-JP" altLang="en-US" sz="2800" b="1" dirty="0">
                <a:solidFill>
                  <a:srgbClr val="FFC000"/>
                </a:solidFill>
                <a:latin typeface="Yu Gothic" panose="020B0400000000000000" pitchFamily="50" charset="-128"/>
                <a:ea typeface="Yu Gothic" panose="020B0400000000000000" pitchFamily="50" charset="-128"/>
              </a:rPr>
              <a:t>複数枚画像に同一処理</a:t>
            </a:r>
            <a:r>
              <a:rPr lang="ja-JP" altLang="en-US" sz="2800" dirty="0"/>
              <a:t>を行う場合に有効</a:t>
            </a:r>
            <a:endParaRPr lang="en-US" altLang="ja-JP" sz="2400" dirty="0"/>
          </a:p>
        </p:txBody>
      </p:sp>
      <p:sp>
        <p:nvSpPr>
          <p:cNvPr id="7" name="タイトル 6">
            <a:extLst>
              <a:ext uri="{FF2B5EF4-FFF2-40B4-BE49-F238E27FC236}">
                <a16:creationId xmlns:a16="http://schemas.microsoft.com/office/drawing/2014/main" id="{F9A52D3F-4D5A-4698-BEE0-81A9CEAE904D}"/>
              </a:ext>
            </a:extLst>
          </p:cNvPr>
          <p:cNvSpPr>
            <a:spLocks noGrp="1"/>
          </p:cNvSpPr>
          <p:nvPr>
            <p:ph type="title"/>
          </p:nvPr>
        </p:nvSpPr>
        <p:spPr>
          <a:xfrm>
            <a:off x="465119" y="457200"/>
            <a:ext cx="4319750" cy="1029592"/>
          </a:xfrm>
        </p:spPr>
        <p:txBody>
          <a:bodyPr/>
          <a:lstStyle/>
          <a:p>
            <a:r>
              <a:rPr lang="ja-JP" altLang="en-US" sz="3600" dirty="0"/>
              <a:t>ヒストグラム均一化</a:t>
            </a:r>
          </a:p>
        </p:txBody>
      </p:sp>
      <p:pic>
        <p:nvPicPr>
          <p:cNvPr id="10" name="グラフィックス 9" descr="線矢印: 右回転">
            <a:extLst>
              <a:ext uri="{FF2B5EF4-FFF2-40B4-BE49-F238E27FC236}">
                <a16:creationId xmlns:a16="http://schemas.microsoft.com/office/drawing/2014/main" id="{4CC66AE4-2532-4446-ACDB-0C026BCEB3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436940">
            <a:off x="9876155" y="2533045"/>
            <a:ext cx="1476000" cy="1476000"/>
          </a:xfrm>
          <a:prstGeom prst="rect">
            <a:avLst/>
          </a:prstGeom>
        </p:spPr>
      </p:pic>
    </p:spTree>
    <p:extLst>
      <p:ext uri="{BB962C8B-B14F-4D97-AF65-F5344CB8AC3E}">
        <p14:creationId xmlns:p14="http://schemas.microsoft.com/office/powerpoint/2010/main" val="3087407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EE25910-9C43-4532-BA71-53123EC895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54498" y="207865"/>
            <a:ext cx="2929830" cy="2929830"/>
          </a:xfrm>
          <a:prstGeom prst="rect">
            <a:avLst/>
          </a:prstGeom>
        </p:spPr>
      </p:pic>
      <p:pic>
        <p:nvPicPr>
          <p:cNvPr id="5" name="図 4">
            <a:extLst>
              <a:ext uri="{FF2B5EF4-FFF2-40B4-BE49-F238E27FC236}">
                <a16:creationId xmlns:a16="http://schemas.microsoft.com/office/drawing/2014/main" id="{3B8AD972-D2AD-4201-8734-47D591D15D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5249" y="3391539"/>
            <a:ext cx="2929830" cy="2929830"/>
          </a:xfrm>
          <a:prstGeom prst="rect">
            <a:avLst/>
          </a:prstGeom>
        </p:spPr>
      </p:pic>
      <p:sp>
        <p:nvSpPr>
          <p:cNvPr id="3" name="スライド番号プレースホルダー 2">
            <a:extLst>
              <a:ext uri="{FF2B5EF4-FFF2-40B4-BE49-F238E27FC236}">
                <a16:creationId xmlns:a16="http://schemas.microsoft.com/office/drawing/2014/main" id="{F60E9B96-7EC2-4686-99BE-96A7EBB59C20}"/>
              </a:ext>
            </a:extLst>
          </p:cNvPr>
          <p:cNvSpPr>
            <a:spLocks noGrp="1"/>
          </p:cNvSpPr>
          <p:nvPr>
            <p:ph type="sldNum" sz="quarter" idx="11"/>
          </p:nvPr>
        </p:nvSpPr>
        <p:spPr/>
        <p:txBody>
          <a:bodyPr/>
          <a:lstStyle/>
          <a:p>
            <a:pPr algn="ctr"/>
            <a:fld id="{761C07DB-4253-4F3B-B907-E12F739F66DD}" type="slidenum">
              <a:rPr lang="ja-JP" altLang="en-US" smtClean="0"/>
              <a:pPr algn="ctr"/>
              <a:t>29</a:t>
            </a:fld>
            <a:endParaRPr lang="ja-JP" altLang="en-US" dirty="0"/>
          </a:p>
        </p:txBody>
      </p:sp>
      <p:sp>
        <p:nvSpPr>
          <p:cNvPr id="4" name="コンテンツ プレースホルダー 3">
            <a:extLst>
              <a:ext uri="{FF2B5EF4-FFF2-40B4-BE49-F238E27FC236}">
                <a16:creationId xmlns:a16="http://schemas.microsoft.com/office/drawing/2014/main" id="{C2F99C99-F1D7-45FD-9585-8DC0426607BD}"/>
              </a:ext>
            </a:extLst>
          </p:cNvPr>
          <p:cNvSpPr>
            <a:spLocks noGrp="1"/>
          </p:cNvSpPr>
          <p:nvPr>
            <p:ph sz="half" idx="1"/>
          </p:nvPr>
        </p:nvSpPr>
        <p:spPr>
          <a:xfrm>
            <a:off x="662153" y="1510688"/>
            <a:ext cx="4195597" cy="4666275"/>
          </a:xfrm>
        </p:spPr>
        <p:txBody>
          <a:bodyPr>
            <a:normAutofit/>
          </a:bodyPr>
          <a:lstStyle/>
          <a:p>
            <a:pPr marL="0" indent="0">
              <a:buNone/>
            </a:pPr>
            <a:r>
              <a:rPr kumimoji="1" lang="ja-JP" altLang="en-US" sz="2800" b="1" dirty="0">
                <a:latin typeface="Yu Gothic" panose="020B0400000000000000" pitchFamily="50" charset="-128"/>
                <a:ea typeface="Yu Gothic" panose="020B0400000000000000" pitchFamily="50" charset="-128"/>
              </a:rPr>
              <a:t>ヒストグラム均一化手法</a:t>
            </a:r>
            <a:endParaRPr kumimoji="1" lang="en-US" altLang="ja-JP" sz="2800" b="1" dirty="0">
              <a:latin typeface="Yu Gothic" panose="020B0400000000000000" pitchFamily="50" charset="-128"/>
              <a:ea typeface="Yu Gothic" panose="020B0400000000000000" pitchFamily="50" charset="-128"/>
            </a:endParaRPr>
          </a:p>
          <a:p>
            <a:pPr>
              <a:buClr>
                <a:schemeClr val="bg1"/>
              </a:buClr>
            </a:pPr>
            <a:r>
              <a:rPr lang="ja-JP" altLang="en-US" sz="2800" b="1" dirty="0">
                <a:solidFill>
                  <a:srgbClr val="FFC000"/>
                </a:solidFill>
                <a:latin typeface="Yu Gothic" panose="020B0400000000000000" pitchFamily="50" charset="-128"/>
                <a:ea typeface="Yu Gothic" panose="020B0400000000000000" pitchFamily="50" charset="-128"/>
              </a:rPr>
              <a:t>ブロック毎</a:t>
            </a:r>
            <a:r>
              <a:rPr lang="ja-JP" altLang="en-US" sz="2800" dirty="0"/>
              <a:t>に均一化</a:t>
            </a:r>
            <a:endParaRPr lang="en-US" altLang="ja-JP" sz="2800" dirty="0"/>
          </a:p>
          <a:p>
            <a:pPr lvl="1"/>
            <a:r>
              <a:rPr lang="ja-JP" altLang="en-US" sz="2400" dirty="0"/>
              <a:t>画像をブロック分割</a:t>
            </a:r>
            <a:endParaRPr lang="en-US" altLang="ja-JP" sz="2400" dirty="0"/>
          </a:p>
          <a:p>
            <a:r>
              <a:rPr lang="ja-JP" altLang="en-US" sz="2800" dirty="0"/>
              <a:t>コントラストの制限</a:t>
            </a:r>
            <a:endParaRPr lang="en-US" altLang="ja-JP" sz="2800" dirty="0"/>
          </a:p>
          <a:p>
            <a:pPr lvl="1"/>
            <a:r>
              <a:rPr lang="ja-JP" altLang="en-US" sz="2400" dirty="0"/>
              <a:t>ノイズ強調抑制</a:t>
            </a:r>
            <a:endParaRPr lang="en-US" altLang="ja-JP" sz="2400" dirty="0"/>
          </a:p>
        </p:txBody>
      </p:sp>
      <p:sp>
        <p:nvSpPr>
          <p:cNvPr id="7" name="タイトル 6">
            <a:extLst>
              <a:ext uri="{FF2B5EF4-FFF2-40B4-BE49-F238E27FC236}">
                <a16:creationId xmlns:a16="http://schemas.microsoft.com/office/drawing/2014/main" id="{F9A52D3F-4D5A-4698-BEE0-81A9CEAE904D}"/>
              </a:ext>
            </a:extLst>
          </p:cNvPr>
          <p:cNvSpPr>
            <a:spLocks noGrp="1"/>
          </p:cNvSpPr>
          <p:nvPr>
            <p:ph type="title"/>
          </p:nvPr>
        </p:nvSpPr>
        <p:spPr>
          <a:xfrm>
            <a:off x="361950" y="457200"/>
            <a:ext cx="4495800" cy="1029592"/>
          </a:xfrm>
        </p:spPr>
        <p:txBody>
          <a:bodyPr/>
          <a:lstStyle/>
          <a:p>
            <a:r>
              <a:rPr lang="en-US" altLang="ja-JP" sz="3200" dirty="0" err="1"/>
              <a:t>CLAHE</a:t>
            </a:r>
            <a:r>
              <a:rPr lang="ja-JP" altLang="en-US" sz="3200" dirty="0"/>
              <a:t>のアルゴリズム</a:t>
            </a:r>
          </a:p>
        </p:txBody>
      </p:sp>
      <p:pic>
        <p:nvPicPr>
          <p:cNvPr id="10" name="グラフィックス 9" descr="線矢印: 右回転">
            <a:extLst>
              <a:ext uri="{FF2B5EF4-FFF2-40B4-BE49-F238E27FC236}">
                <a16:creationId xmlns:a16="http://schemas.microsoft.com/office/drawing/2014/main" id="{4CC66AE4-2532-4446-ACDB-0C026BCEB3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753003">
            <a:off x="8161655" y="1929891"/>
            <a:ext cx="1476000" cy="1476000"/>
          </a:xfrm>
          <a:prstGeom prst="rect">
            <a:avLst/>
          </a:prstGeom>
        </p:spPr>
      </p:pic>
      <p:sp>
        <p:nvSpPr>
          <p:cNvPr id="9" name="四角形: 対角を丸める 8">
            <a:extLst>
              <a:ext uri="{FF2B5EF4-FFF2-40B4-BE49-F238E27FC236}">
                <a16:creationId xmlns:a16="http://schemas.microsoft.com/office/drawing/2014/main" id="{B8E89430-250F-4A6F-9524-5F083C567B45}"/>
              </a:ext>
            </a:extLst>
          </p:cNvPr>
          <p:cNvSpPr/>
          <p:nvPr/>
        </p:nvSpPr>
        <p:spPr>
          <a:xfrm>
            <a:off x="5115960" y="5658782"/>
            <a:ext cx="1821078"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lumMod val="75000"/>
                  </a:schemeClr>
                </a:solidFill>
              </a:rPr>
              <a:t>輝度均一化例</a:t>
            </a:r>
          </a:p>
        </p:txBody>
      </p:sp>
    </p:spTree>
    <p:extLst>
      <p:ext uri="{BB962C8B-B14F-4D97-AF65-F5344CB8AC3E}">
        <p14:creationId xmlns:p14="http://schemas.microsoft.com/office/powerpoint/2010/main" val="296994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75B0AA-5417-4085-844D-A1F6BD6C2B20}"/>
              </a:ext>
            </a:extLst>
          </p:cNvPr>
          <p:cNvSpPr>
            <a:spLocks noGrp="1"/>
          </p:cNvSpPr>
          <p:nvPr>
            <p:ph type="title"/>
          </p:nvPr>
        </p:nvSpPr>
        <p:spPr/>
        <p:txBody>
          <a:bodyPr/>
          <a:lstStyle/>
          <a:p>
            <a:pPr algn="ctr"/>
            <a:r>
              <a:rPr kumimoji="1" lang="ja-JP" altLang="en-US" dirty="0"/>
              <a:t>研究背景</a:t>
            </a:r>
          </a:p>
        </p:txBody>
      </p:sp>
      <p:graphicFrame>
        <p:nvGraphicFramePr>
          <p:cNvPr id="5" name="表 5">
            <a:extLst>
              <a:ext uri="{FF2B5EF4-FFF2-40B4-BE49-F238E27FC236}">
                <a16:creationId xmlns:a16="http://schemas.microsoft.com/office/drawing/2014/main" id="{077F8DEF-489B-4E9E-98A9-672E8B9DD90D}"/>
              </a:ext>
            </a:extLst>
          </p:cNvPr>
          <p:cNvGraphicFramePr>
            <a:graphicFrameLocks noGrp="1"/>
          </p:cNvGraphicFramePr>
          <p:nvPr>
            <p:ph idx="1"/>
            <p:extLst>
              <p:ext uri="{D42A27DB-BD31-4B8C-83A1-F6EECF244321}">
                <p14:modId xmlns:p14="http://schemas.microsoft.com/office/powerpoint/2010/main" val="1153758521"/>
              </p:ext>
            </p:extLst>
          </p:nvPr>
        </p:nvGraphicFramePr>
        <p:xfrm>
          <a:off x="838200" y="1821047"/>
          <a:ext cx="10515600" cy="1828800"/>
        </p:xfrm>
        <a:graphic>
          <a:graphicData uri="http://schemas.openxmlformats.org/drawingml/2006/table">
            <a:tbl>
              <a:tblPr firstRow="1" bandRow="1">
                <a:tableStyleId>{93296810-A885-4BE3-A3E7-6D5BEEA58F35}</a:tableStyleId>
              </a:tblPr>
              <a:tblGrid>
                <a:gridCol w="1752600">
                  <a:extLst>
                    <a:ext uri="{9D8B030D-6E8A-4147-A177-3AD203B41FA5}">
                      <a16:colId xmlns:a16="http://schemas.microsoft.com/office/drawing/2014/main" val="1165219464"/>
                    </a:ext>
                  </a:extLst>
                </a:gridCol>
                <a:gridCol w="1752600">
                  <a:extLst>
                    <a:ext uri="{9D8B030D-6E8A-4147-A177-3AD203B41FA5}">
                      <a16:colId xmlns:a16="http://schemas.microsoft.com/office/drawing/2014/main" val="4198463805"/>
                    </a:ext>
                  </a:extLst>
                </a:gridCol>
                <a:gridCol w="1752600">
                  <a:extLst>
                    <a:ext uri="{9D8B030D-6E8A-4147-A177-3AD203B41FA5}">
                      <a16:colId xmlns:a16="http://schemas.microsoft.com/office/drawing/2014/main" val="1704006316"/>
                    </a:ext>
                  </a:extLst>
                </a:gridCol>
                <a:gridCol w="1752600">
                  <a:extLst>
                    <a:ext uri="{9D8B030D-6E8A-4147-A177-3AD203B41FA5}">
                      <a16:colId xmlns:a16="http://schemas.microsoft.com/office/drawing/2014/main" val="2689526538"/>
                    </a:ext>
                  </a:extLst>
                </a:gridCol>
                <a:gridCol w="1752600">
                  <a:extLst>
                    <a:ext uri="{9D8B030D-6E8A-4147-A177-3AD203B41FA5}">
                      <a16:colId xmlns:a16="http://schemas.microsoft.com/office/drawing/2014/main" val="8931845"/>
                    </a:ext>
                  </a:extLst>
                </a:gridCol>
                <a:gridCol w="1752600">
                  <a:extLst>
                    <a:ext uri="{9D8B030D-6E8A-4147-A177-3AD203B41FA5}">
                      <a16:colId xmlns:a16="http://schemas.microsoft.com/office/drawing/2014/main" val="632434098"/>
                    </a:ext>
                  </a:extLst>
                </a:gridCol>
              </a:tblGrid>
              <a:tr h="370840">
                <a:tc>
                  <a:txBody>
                    <a:bodyPr/>
                    <a:lstStyle/>
                    <a:p>
                      <a:pPr algn="ctr"/>
                      <a:r>
                        <a:rPr kumimoji="1" lang="ja-JP" altLang="en-US" sz="2400" dirty="0">
                          <a:latin typeface="Yu Gothic" panose="020B0400000000000000" pitchFamily="50" charset="-128"/>
                          <a:ea typeface="Yu Gothic" panose="020B0400000000000000" pitchFamily="50" charset="-128"/>
                        </a:rPr>
                        <a:t>撮影機材</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解像度</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範囲</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即時性</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撮影視点</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費用</a:t>
                      </a:r>
                    </a:p>
                  </a:txBody>
                  <a:tcPr/>
                </a:tc>
                <a:extLst>
                  <a:ext uri="{0D108BD9-81ED-4DB2-BD59-A6C34878D82A}">
                    <a16:rowId xmlns:a16="http://schemas.microsoft.com/office/drawing/2014/main" val="1380581868"/>
                  </a:ext>
                </a:extLst>
              </a:tr>
              <a:tr h="370840">
                <a:tc>
                  <a:txBody>
                    <a:bodyPr/>
                    <a:lstStyle/>
                    <a:p>
                      <a:pPr algn="ctr"/>
                      <a:r>
                        <a:rPr kumimoji="1" lang="ja-JP" altLang="en-US" sz="2400" b="1" dirty="0">
                          <a:solidFill>
                            <a:srgbClr val="3B3838"/>
                          </a:solidFill>
                          <a:latin typeface="Yu Gothic" panose="020B0400000000000000" pitchFamily="50" charset="-128"/>
                          <a:ea typeface="Yu Gothic" panose="020B0400000000000000" pitchFamily="50" charset="-128"/>
                        </a:rPr>
                        <a:t>人工衛星</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低い</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広い</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低い</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真上</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低い</a:t>
                      </a:r>
                    </a:p>
                  </a:txBody>
                  <a:tcPr/>
                </a:tc>
                <a:extLst>
                  <a:ext uri="{0D108BD9-81ED-4DB2-BD59-A6C34878D82A}">
                    <a16:rowId xmlns:a16="http://schemas.microsoft.com/office/drawing/2014/main" val="1197720210"/>
                  </a:ext>
                </a:extLst>
              </a:tr>
              <a:tr h="370840">
                <a:tc>
                  <a:txBody>
                    <a:bodyPr/>
                    <a:lstStyle/>
                    <a:p>
                      <a:pPr algn="ctr"/>
                      <a:r>
                        <a:rPr kumimoji="1" lang="ja-JP" altLang="en-US" sz="2400" b="1" dirty="0">
                          <a:solidFill>
                            <a:srgbClr val="3B3838"/>
                          </a:solidFill>
                          <a:latin typeface="Yu Gothic" panose="020B0400000000000000" pitchFamily="50" charset="-128"/>
                          <a:ea typeface="Yu Gothic" panose="020B0400000000000000" pitchFamily="50" charset="-128"/>
                        </a:rPr>
                        <a:t>航空機</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普通</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普通</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高い</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真上・斜め</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高い</a:t>
                      </a:r>
                    </a:p>
                  </a:txBody>
                  <a:tcPr/>
                </a:tc>
                <a:extLst>
                  <a:ext uri="{0D108BD9-81ED-4DB2-BD59-A6C34878D82A}">
                    <a16:rowId xmlns:a16="http://schemas.microsoft.com/office/drawing/2014/main" val="3797676961"/>
                  </a:ext>
                </a:extLst>
              </a:tr>
              <a:tr h="370840">
                <a:tc>
                  <a:txBody>
                    <a:bodyPr/>
                    <a:lstStyle/>
                    <a:p>
                      <a:pPr algn="ctr"/>
                      <a:r>
                        <a:rPr kumimoji="1" lang="ja-JP" altLang="en-US" sz="2400" b="1" dirty="0">
                          <a:solidFill>
                            <a:srgbClr val="3B3838"/>
                          </a:solidFill>
                          <a:latin typeface="Yu Gothic" panose="020B0400000000000000" pitchFamily="50" charset="-128"/>
                          <a:ea typeface="Yu Gothic" panose="020B0400000000000000" pitchFamily="50" charset="-128"/>
                        </a:rPr>
                        <a:t>ドローン</a:t>
                      </a:r>
                    </a:p>
                  </a:txBody>
                  <a:tcPr/>
                </a:tc>
                <a:tc>
                  <a:txBody>
                    <a:bodyPr/>
                    <a:lstStyle/>
                    <a:p>
                      <a:pPr algn="ctr"/>
                      <a:r>
                        <a:rPr kumimoji="1" lang="ja-JP" altLang="en-US" sz="2400" b="1" dirty="0">
                          <a:solidFill>
                            <a:srgbClr val="3B3838"/>
                          </a:solidFill>
                          <a:latin typeface="Yu Gothic" panose="020B0400000000000000" pitchFamily="50" charset="-128"/>
                          <a:ea typeface="Yu Gothic" panose="020B0400000000000000" pitchFamily="50" charset="-128"/>
                        </a:rPr>
                        <a:t>高い</a:t>
                      </a:r>
                    </a:p>
                  </a:txBody>
                  <a:tcPr/>
                </a:tc>
                <a:tc>
                  <a:txBody>
                    <a:bodyPr/>
                    <a:lstStyle/>
                    <a:p>
                      <a:pPr algn="ctr"/>
                      <a:r>
                        <a:rPr kumimoji="1" lang="ja-JP" altLang="en-US" sz="2400" b="0" dirty="0">
                          <a:solidFill>
                            <a:srgbClr val="3B3838"/>
                          </a:solidFill>
                          <a:latin typeface="Yu Gothic Medium" panose="020B0500000000000000" pitchFamily="50" charset="-128"/>
                          <a:ea typeface="Yu Gothic Medium" panose="020B0500000000000000" pitchFamily="50" charset="-128"/>
                        </a:rPr>
                        <a:t>狭い</a:t>
                      </a:r>
                    </a:p>
                  </a:txBody>
                  <a:tcPr/>
                </a:tc>
                <a:tc>
                  <a:txBody>
                    <a:bodyPr/>
                    <a:lstStyle/>
                    <a:p>
                      <a:pPr algn="ctr"/>
                      <a:r>
                        <a:rPr kumimoji="1" lang="ja-JP" altLang="en-US" sz="2400" b="1" dirty="0">
                          <a:solidFill>
                            <a:srgbClr val="3B3838"/>
                          </a:solidFill>
                          <a:latin typeface="Yu Gothic" panose="020B0400000000000000" pitchFamily="50" charset="-128"/>
                          <a:ea typeface="Yu Gothic" panose="020B0400000000000000" pitchFamily="50" charset="-128"/>
                        </a:rPr>
                        <a:t>高い</a:t>
                      </a:r>
                    </a:p>
                  </a:txBody>
                  <a:tcPr/>
                </a:tc>
                <a:tc>
                  <a:txBody>
                    <a:bodyPr/>
                    <a:lstStyle/>
                    <a:p>
                      <a:pPr algn="ctr"/>
                      <a:r>
                        <a:rPr kumimoji="1" lang="ja-JP" altLang="en-US" sz="2400" b="0" dirty="0">
                          <a:solidFill>
                            <a:srgbClr val="3B3838"/>
                          </a:solidFill>
                          <a:latin typeface="Yu Gothic Medium" panose="020B0500000000000000" pitchFamily="50" charset="-128"/>
                          <a:ea typeface="Yu Gothic Medium" panose="020B0500000000000000" pitchFamily="50" charset="-128"/>
                        </a:rPr>
                        <a:t>真上・斜め</a:t>
                      </a:r>
                    </a:p>
                  </a:txBody>
                  <a:tcPr/>
                </a:tc>
                <a:tc>
                  <a:txBody>
                    <a:bodyPr/>
                    <a:lstStyle/>
                    <a:p>
                      <a:pPr algn="ctr"/>
                      <a:r>
                        <a:rPr kumimoji="1" lang="ja-JP" altLang="en-US" sz="2400" b="1" dirty="0">
                          <a:solidFill>
                            <a:srgbClr val="3B3838"/>
                          </a:solidFill>
                          <a:latin typeface="Yu Gothic" panose="020B0400000000000000" pitchFamily="50" charset="-128"/>
                          <a:ea typeface="Yu Gothic" panose="020B0400000000000000" pitchFamily="50" charset="-128"/>
                        </a:rPr>
                        <a:t>低い</a:t>
                      </a:r>
                    </a:p>
                  </a:txBody>
                  <a:tcPr/>
                </a:tc>
                <a:extLst>
                  <a:ext uri="{0D108BD9-81ED-4DB2-BD59-A6C34878D82A}">
                    <a16:rowId xmlns:a16="http://schemas.microsoft.com/office/drawing/2014/main" val="4273096229"/>
                  </a:ext>
                </a:extLst>
              </a:tr>
            </a:tbl>
          </a:graphicData>
        </a:graphic>
      </p:graphicFrame>
      <p:sp>
        <p:nvSpPr>
          <p:cNvPr id="4" name="スライド番号プレースホルダー 3">
            <a:extLst>
              <a:ext uri="{FF2B5EF4-FFF2-40B4-BE49-F238E27FC236}">
                <a16:creationId xmlns:a16="http://schemas.microsoft.com/office/drawing/2014/main" id="{B553A0E1-22A5-493A-B1DF-322AAC2A779D}"/>
              </a:ext>
            </a:extLst>
          </p:cNvPr>
          <p:cNvSpPr>
            <a:spLocks noGrp="1"/>
          </p:cNvSpPr>
          <p:nvPr>
            <p:ph type="sldNum" sz="quarter" idx="12"/>
          </p:nvPr>
        </p:nvSpPr>
        <p:spPr/>
        <p:txBody>
          <a:bodyPr/>
          <a:lstStyle/>
          <a:p>
            <a:fld id="{761C07DB-4253-4F3B-B907-E12F739F66DD}" type="slidenum">
              <a:rPr kumimoji="1" lang="ja-JP" altLang="en-US" smtClean="0"/>
              <a:t>3</a:t>
            </a:fld>
            <a:endParaRPr kumimoji="1" lang="ja-JP" altLang="en-US"/>
          </a:p>
        </p:txBody>
      </p:sp>
    </p:spTree>
    <p:extLst>
      <p:ext uri="{BB962C8B-B14F-4D97-AF65-F5344CB8AC3E}">
        <p14:creationId xmlns:p14="http://schemas.microsoft.com/office/powerpoint/2010/main" val="3195679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EE25910-9C43-4532-BA71-53123EC895A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736982" y="365126"/>
            <a:ext cx="3748715" cy="2809580"/>
          </a:xfrm>
          <a:prstGeom prst="rect">
            <a:avLst/>
          </a:prstGeom>
        </p:spPr>
      </p:pic>
      <p:pic>
        <p:nvPicPr>
          <p:cNvPr id="5" name="図 4">
            <a:extLst>
              <a:ext uri="{FF2B5EF4-FFF2-40B4-BE49-F238E27FC236}">
                <a16:creationId xmlns:a16="http://schemas.microsoft.com/office/drawing/2014/main" id="{3B8AD972-D2AD-4201-8734-47D591D15D4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736984" y="3367379"/>
            <a:ext cx="3748716" cy="2809581"/>
          </a:xfrm>
          <a:prstGeom prst="rect">
            <a:avLst/>
          </a:prstGeom>
        </p:spPr>
      </p:pic>
      <p:sp>
        <p:nvSpPr>
          <p:cNvPr id="3" name="スライド番号プレースホルダー 2">
            <a:extLst>
              <a:ext uri="{FF2B5EF4-FFF2-40B4-BE49-F238E27FC236}">
                <a16:creationId xmlns:a16="http://schemas.microsoft.com/office/drawing/2014/main" id="{F60E9B96-7EC2-4686-99BE-96A7EBB59C20}"/>
              </a:ext>
            </a:extLst>
          </p:cNvPr>
          <p:cNvSpPr>
            <a:spLocks noGrp="1"/>
          </p:cNvSpPr>
          <p:nvPr>
            <p:ph type="sldNum" sz="quarter" idx="11"/>
          </p:nvPr>
        </p:nvSpPr>
        <p:spPr/>
        <p:txBody>
          <a:bodyPr/>
          <a:lstStyle/>
          <a:p>
            <a:pPr algn="ctr"/>
            <a:fld id="{761C07DB-4253-4F3B-B907-E12F739F66DD}" type="slidenum">
              <a:rPr lang="ja-JP" altLang="en-US" smtClean="0"/>
              <a:pPr algn="ctr"/>
              <a:t>30</a:t>
            </a:fld>
            <a:endParaRPr lang="ja-JP" altLang="en-US" dirty="0"/>
          </a:p>
        </p:txBody>
      </p:sp>
      <p:sp>
        <p:nvSpPr>
          <p:cNvPr id="4" name="コンテンツ プレースホルダー 3">
            <a:extLst>
              <a:ext uri="{FF2B5EF4-FFF2-40B4-BE49-F238E27FC236}">
                <a16:creationId xmlns:a16="http://schemas.microsoft.com/office/drawing/2014/main" id="{C2F99C99-F1D7-45FD-9585-8DC0426607BD}"/>
              </a:ext>
            </a:extLst>
          </p:cNvPr>
          <p:cNvSpPr>
            <a:spLocks noGrp="1"/>
          </p:cNvSpPr>
          <p:nvPr>
            <p:ph sz="half" idx="1"/>
          </p:nvPr>
        </p:nvSpPr>
        <p:spPr/>
        <p:txBody>
          <a:bodyPr>
            <a:normAutofit/>
          </a:bodyPr>
          <a:lstStyle/>
          <a:p>
            <a:pPr marL="0" indent="0">
              <a:buNone/>
            </a:pPr>
            <a:r>
              <a:rPr lang="ja-JP" altLang="en-US" b="1" dirty="0">
                <a:latin typeface="Yu Gothic" panose="020B0400000000000000" pitchFamily="50" charset="-128"/>
                <a:ea typeface="Yu Gothic" panose="020B0400000000000000" pitchFamily="50" charset="-128"/>
              </a:rPr>
              <a:t>分類処理</a:t>
            </a:r>
            <a:endParaRPr kumimoji="1" lang="en-US" altLang="ja-JP" b="1" dirty="0">
              <a:latin typeface="Yu Gothic" panose="020B0400000000000000" pitchFamily="50" charset="-128"/>
              <a:ea typeface="Yu Gothic" panose="020B0400000000000000" pitchFamily="50" charset="-128"/>
            </a:endParaRPr>
          </a:p>
          <a:p>
            <a:pPr>
              <a:buClr>
                <a:schemeClr val="bg1"/>
              </a:buClr>
            </a:pPr>
            <a:r>
              <a:rPr lang="ja-JP" altLang="en-US" sz="2800" b="1" dirty="0">
                <a:solidFill>
                  <a:srgbClr val="FFC000"/>
                </a:solidFill>
                <a:latin typeface="Yu Gothic" panose="020B0400000000000000" pitchFamily="50" charset="-128"/>
                <a:ea typeface="Yu Gothic" panose="020B0400000000000000" pitchFamily="50" charset="-128"/>
              </a:rPr>
              <a:t>閾値（基準値）以上と未満</a:t>
            </a:r>
            <a:r>
              <a:rPr lang="ja-JP" altLang="en-US" sz="2800" dirty="0"/>
              <a:t>の領域に分類</a:t>
            </a:r>
            <a:endParaRPr lang="en-US" altLang="ja-JP" sz="2800" dirty="0"/>
          </a:p>
          <a:p>
            <a:r>
              <a:rPr lang="ja-JP" altLang="en-US" sz="2800" dirty="0"/>
              <a:t>実行例では閾値以上を白、閾値未満を黒　に分類</a:t>
            </a:r>
            <a:endParaRPr lang="en-US" altLang="ja-JP" sz="2800" dirty="0"/>
          </a:p>
        </p:txBody>
      </p:sp>
      <p:sp>
        <p:nvSpPr>
          <p:cNvPr id="7" name="タイトル 6">
            <a:extLst>
              <a:ext uri="{FF2B5EF4-FFF2-40B4-BE49-F238E27FC236}">
                <a16:creationId xmlns:a16="http://schemas.microsoft.com/office/drawing/2014/main" id="{E0538E96-5D45-4B8B-BABC-4895326F0EC0}"/>
              </a:ext>
            </a:extLst>
          </p:cNvPr>
          <p:cNvSpPr>
            <a:spLocks noGrp="1"/>
          </p:cNvSpPr>
          <p:nvPr>
            <p:ph type="title"/>
          </p:nvPr>
        </p:nvSpPr>
        <p:spPr/>
        <p:txBody>
          <a:bodyPr/>
          <a:lstStyle/>
          <a:p>
            <a:r>
              <a:rPr lang="ja-JP" altLang="en-US" dirty="0"/>
              <a:t>閾値処理</a:t>
            </a:r>
          </a:p>
        </p:txBody>
      </p:sp>
      <p:pic>
        <p:nvPicPr>
          <p:cNvPr id="10" name="グラフィックス 9" descr="線矢印: 右回転">
            <a:extLst>
              <a:ext uri="{FF2B5EF4-FFF2-40B4-BE49-F238E27FC236}">
                <a16:creationId xmlns:a16="http://schemas.microsoft.com/office/drawing/2014/main" id="{C7D2A545-6144-4798-B1C1-929FAFA167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436940">
            <a:off x="9461685" y="2530020"/>
            <a:ext cx="1476000" cy="1476000"/>
          </a:xfrm>
          <a:prstGeom prst="rect">
            <a:avLst/>
          </a:prstGeom>
        </p:spPr>
      </p:pic>
      <p:sp>
        <p:nvSpPr>
          <p:cNvPr id="12" name="四角形: 対角を丸める 11">
            <a:extLst>
              <a:ext uri="{FF2B5EF4-FFF2-40B4-BE49-F238E27FC236}">
                <a16:creationId xmlns:a16="http://schemas.microsoft.com/office/drawing/2014/main" id="{44C4F01D-69C3-4690-B1A1-D208D6D27F08}"/>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accent6">
                    <a:lumMod val="75000"/>
                  </a:schemeClr>
                </a:solidFill>
              </a:rPr>
              <a:t>閾値 ：１２８</a:t>
            </a:r>
            <a:endParaRPr kumimoji="1" lang="ja-JP" altLang="en-US" sz="2000" b="1" dirty="0">
              <a:solidFill>
                <a:schemeClr val="accent6">
                  <a:lumMod val="75000"/>
                </a:schemeClr>
              </a:solidFill>
            </a:endParaRPr>
          </a:p>
        </p:txBody>
      </p:sp>
    </p:spTree>
    <p:extLst>
      <p:ext uri="{BB962C8B-B14F-4D97-AF65-F5344CB8AC3E}">
        <p14:creationId xmlns:p14="http://schemas.microsoft.com/office/powerpoint/2010/main" val="3339566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en-US" altLang="ja-JP" dirty="0"/>
              <a:t>L*a*b*</a:t>
            </a:r>
            <a:r>
              <a:rPr lang="ja-JP" altLang="en-US" dirty="0"/>
              <a:t>色空間</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a:xfrm>
            <a:off x="838200" y="1510688"/>
            <a:ext cx="5257800" cy="4666275"/>
          </a:xfrm>
        </p:spPr>
        <p:txBody>
          <a:bodyPr>
            <a:normAutofit/>
          </a:bodyPr>
          <a:lstStyle/>
          <a:p>
            <a:pPr marL="0" indent="0">
              <a:buNone/>
            </a:pPr>
            <a:r>
              <a:rPr kumimoji="1" lang="en-US" altLang="ja-JP" sz="3600" b="1" dirty="0">
                <a:solidFill>
                  <a:srgbClr val="549E39"/>
                </a:solidFill>
                <a:latin typeface="Yu Gothic" panose="020B0400000000000000" pitchFamily="50" charset="-128"/>
                <a:ea typeface="Yu Gothic" panose="020B0400000000000000" pitchFamily="50" charset="-128"/>
              </a:rPr>
              <a:t>3</a:t>
            </a:r>
            <a:r>
              <a:rPr kumimoji="1" lang="ja-JP" altLang="en-US" sz="3600" b="1" dirty="0">
                <a:solidFill>
                  <a:srgbClr val="549E39"/>
                </a:solidFill>
                <a:latin typeface="Yu Gothic" panose="020B0400000000000000" pitchFamily="50" charset="-128"/>
                <a:ea typeface="Yu Gothic" panose="020B0400000000000000" pitchFamily="50" charset="-128"/>
              </a:rPr>
              <a:t>次元色空間</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en-US" altLang="ja-JP" dirty="0"/>
              <a:t>L*</a:t>
            </a:r>
            <a:r>
              <a:rPr lang="ja-JP" altLang="en-US" dirty="0"/>
              <a:t>は</a:t>
            </a:r>
            <a:r>
              <a:rPr lang="ja-JP" altLang="en-US" b="1" dirty="0">
                <a:solidFill>
                  <a:srgbClr val="FF4829"/>
                </a:solidFill>
                <a:latin typeface="Yu Gothic" panose="020B0400000000000000" pitchFamily="50" charset="-128"/>
                <a:ea typeface="Yu Gothic" panose="020B0400000000000000" pitchFamily="50" charset="-128"/>
              </a:rPr>
              <a:t>輝度</a:t>
            </a:r>
            <a:r>
              <a:rPr lang="ja-JP" altLang="en-US" dirty="0"/>
              <a:t>を表す</a:t>
            </a:r>
            <a:endParaRPr lang="en-US" altLang="ja-JP" dirty="0"/>
          </a:p>
          <a:p>
            <a:r>
              <a:rPr lang="en-US" altLang="ja-JP" dirty="0"/>
              <a:t>a*</a:t>
            </a:r>
            <a:r>
              <a:rPr lang="ja-JP" altLang="en-US" dirty="0"/>
              <a:t>と</a:t>
            </a:r>
            <a:r>
              <a:rPr lang="en-US" altLang="ja-JP" dirty="0"/>
              <a:t>b*</a:t>
            </a:r>
            <a:r>
              <a:rPr lang="ja-JP" altLang="en-US" dirty="0"/>
              <a:t>は</a:t>
            </a:r>
            <a:r>
              <a:rPr lang="ja-JP" altLang="en-US" b="1" dirty="0">
                <a:solidFill>
                  <a:srgbClr val="FF4829"/>
                </a:solidFill>
                <a:latin typeface="Yu Gothic" panose="020B0400000000000000" pitchFamily="50" charset="-128"/>
                <a:ea typeface="Yu Gothic" panose="020B0400000000000000" pitchFamily="50" charset="-128"/>
              </a:rPr>
              <a:t>色相</a:t>
            </a:r>
            <a:r>
              <a:rPr lang="ja-JP" altLang="en-US" dirty="0"/>
              <a:t>を表す</a:t>
            </a:r>
            <a:endParaRPr lang="en-US" altLang="ja-JP" dirty="0"/>
          </a:p>
          <a:p>
            <a:r>
              <a:rPr lang="ja-JP" altLang="en-US" dirty="0"/>
              <a:t>人間の視覚と似た色空間</a:t>
            </a:r>
            <a:endParaRPr lang="en-US" altLang="ja-JP" dirty="0"/>
          </a:p>
          <a:p>
            <a:pPr lvl="1">
              <a:buClr>
                <a:srgbClr val="3B3838"/>
              </a:buClr>
            </a:pPr>
            <a:r>
              <a:rPr lang="ja-JP" altLang="en-US" b="1" dirty="0">
                <a:solidFill>
                  <a:srgbClr val="FF4829"/>
                </a:solidFill>
                <a:latin typeface="Yu Gothic" panose="020B0400000000000000" pitchFamily="50" charset="-128"/>
                <a:ea typeface="Yu Gothic" panose="020B0400000000000000" pitchFamily="50" charset="-128"/>
              </a:rPr>
              <a:t>色判別</a:t>
            </a:r>
            <a:r>
              <a:rPr lang="ja-JP" altLang="en-US" dirty="0"/>
              <a:t>に有効</a:t>
            </a:r>
            <a:endParaRPr lang="en-US" altLang="ja-JP"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31</a:t>
            </a:fld>
            <a:endParaRPr kumimoji="1" lang="ja-JP" altLang="en-US"/>
          </a:p>
        </p:txBody>
      </p:sp>
      <p:sp>
        <p:nvSpPr>
          <p:cNvPr id="9" name="コンテンツ プレースホルダー 2">
            <a:extLst>
              <a:ext uri="{FF2B5EF4-FFF2-40B4-BE49-F238E27FC236}">
                <a16:creationId xmlns:a16="http://schemas.microsoft.com/office/drawing/2014/main" id="{28319B93-9278-4D4F-826E-5B09E8CB4105}"/>
              </a:ext>
            </a:extLst>
          </p:cNvPr>
          <p:cNvSpPr txBox="1">
            <a:spLocks/>
          </p:cNvSpPr>
          <p:nvPr/>
        </p:nvSpPr>
        <p:spPr>
          <a:xfrm>
            <a:off x="7677247" y="1551256"/>
            <a:ext cx="4081615" cy="4666275"/>
          </a:xfrm>
          <a:prstGeom prst="rect">
            <a:avLst/>
          </a:prstGeom>
        </p:spPr>
        <p:txBody>
          <a:bodyPr vert="horz" lIns="91440" tIns="45720" rIns="91440" bIns="45720" rtlCol="0">
            <a:normAutofit/>
          </a:bodyPr>
          <a:lstStyle>
            <a:lvl1pPr marL="361950" indent="-361950" algn="l" defTabSz="914400" rtl="0" eaLnBrk="1" latinLnBrk="0" hangingPunct="1">
              <a:lnSpc>
                <a:spcPct val="120000"/>
              </a:lnSpc>
              <a:spcBef>
                <a:spcPts val="1000"/>
              </a:spcBef>
              <a:buSzPct val="80000"/>
              <a:buFont typeface="Wingdings" panose="05000000000000000000" pitchFamily="2" charset="2"/>
              <a:buChar char="u"/>
              <a:defRPr kumimoji="1" sz="3200" kern="1200">
                <a:solidFill>
                  <a:srgbClr val="3B3838"/>
                </a:solidFill>
                <a:latin typeface="游ゴシック Medium" panose="020B0500000000000000" pitchFamily="50" charset="-128"/>
                <a:ea typeface="游ゴシック Medium" panose="020B0500000000000000" pitchFamily="50" charset="-128"/>
                <a:cs typeface="+mn-cs"/>
              </a:defRPr>
            </a:lvl1pPr>
            <a:lvl2pPr marL="809625" indent="-352425" algn="l" defTabSz="914400" rtl="0" eaLnBrk="1" latinLnBrk="0" hangingPunct="1">
              <a:lnSpc>
                <a:spcPct val="120000"/>
              </a:lnSpc>
              <a:spcBef>
                <a:spcPts val="500"/>
              </a:spcBef>
              <a:buSzPct val="80000"/>
              <a:buFont typeface="游ゴシック Medium" panose="020B0500000000000000" pitchFamily="50" charset="-128"/>
              <a:buChar char="▶"/>
              <a:defRPr kumimoji="1" sz="2800" kern="1200">
                <a:solidFill>
                  <a:srgbClr val="3B3838"/>
                </a:solidFill>
                <a:latin typeface="游ゴシック Medium" panose="020B0500000000000000" pitchFamily="50" charset="-128"/>
                <a:ea typeface="游ゴシック Medium" panose="020B0500000000000000" pitchFamily="50" charset="-128"/>
                <a:cs typeface="+mn-cs"/>
              </a:defRPr>
            </a:lvl2pPr>
            <a:lvl3pPr marL="1257300" indent="-342900" algn="l" defTabSz="914400" rtl="0" eaLnBrk="1" latinLnBrk="0" hangingPunct="1">
              <a:lnSpc>
                <a:spcPct val="120000"/>
              </a:lnSpc>
              <a:spcBef>
                <a:spcPts val="500"/>
              </a:spcBef>
              <a:buSzPct val="80000"/>
              <a:buFont typeface="游ゴシック Medium" panose="020B0500000000000000" pitchFamily="50" charset="-128"/>
              <a:buChar char="▶"/>
              <a:tabLst/>
              <a:defRPr kumimoji="1" sz="2400" kern="1200">
                <a:solidFill>
                  <a:srgbClr val="3B3838"/>
                </a:solidFill>
                <a:latin typeface="游ゴシック Medium" panose="020B0500000000000000" pitchFamily="50" charset="-128"/>
                <a:ea typeface="游ゴシック Medium" panose="020B0500000000000000" pitchFamily="50" charset="-128"/>
                <a:cs typeface="+mn-cs"/>
              </a:defRPr>
            </a:lvl3pPr>
            <a:lvl4pPr marL="1704975" indent="-333375"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4pPr>
            <a:lvl5pPr marL="2152650" indent="-3238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anose="05000000000000000000" pitchFamily="2" charset="2"/>
              <a:buNone/>
            </a:pPr>
            <a:endParaRPr lang="en-US" altLang="ja-JP" dirty="0"/>
          </a:p>
        </p:txBody>
      </p:sp>
      <p:pic>
        <p:nvPicPr>
          <p:cNvPr id="7" name="図 6" descr="ダイアグラム&#10;&#10;自動的に生成された説明">
            <a:extLst>
              <a:ext uri="{FF2B5EF4-FFF2-40B4-BE49-F238E27FC236}">
                <a16:creationId xmlns:a16="http://schemas.microsoft.com/office/drawing/2014/main" id="{387F5A46-9145-4D41-A5EE-7373541AE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2317"/>
            <a:ext cx="5677692" cy="5001323"/>
          </a:xfrm>
          <a:prstGeom prst="rect">
            <a:avLst/>
          </a:prstGeom>
        </p:spPr>
      </p:pic>
    </p:spTree>
    <p:extLst>
      <p:ext uri="{BB962C8B-B14F-4D97-AF65-F5344CB8AC3E}">
        <p14:creationId xmlns:p14="http://schemas.microsoft.com/office/powerpoint/2010/main" val="4015558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en-US" altLang="ja-JP" dirty="0" err="1"/>
              <a:t>HSV</a:t>
            </a:r>
            <a:r>
              <a:rPr lang="ja-JP" altLang="en-US" dirty="0"/>
              <a:t>色空間</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a:xfrm>
            <a:off x="838200" y="1510688"/>
            <a:ext cx="5257800" cy="4666275"/>
          </a:xfrm>
        </p:spPr>
        <p:txBody>
          <a:bodyPr>
            <a:normAutofit/>
          </a:bodyPr>
          <a:lstStyle/>
          <a:p>
            <a:pPr marL="0" indent="0">
              <a:buNone/>
            </a:pPr>
            <a:r>
              <a:rPr kumimoji="1" lang="en-US" altLang="ja-JP" sz="3600" b="1" dirty="0">
                <a:solidFill>
                  <a:srgbClr val="549E39"/>
                </a:solidFill>
                <a:latin typeface="Yu Gothic" panose="020B0400000000000000" pitchFamily="50" charset="-128"/>
                <a:ea typeface="Yu Gothic" panose="020B0400000000000000" pitchFamily="50" charset="-128"/>
              </a:rPr>
              <a:t>3</a:t>
            </a:r>
            <a:r>
              <a:rPr kumimoji="1" lang="ja-JP" altLang="en-US" sz="3600" b="1" dirty="0">
                <a:solidFill>
                  <a:srgbClr val="549E39"/>
                </a:solidFill>
                <a:latin typeface="Yu Gothic" panose="020B0400000000000000" pitchFamily="50" charset="-128"/>
                <a:ea typeface="Yu Gothic" panose="020B0400000000000000" pitchFamily="50" charset="-128"/>
              </a:rPr>
              <a:t>次元色空間</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ja-JP" altLang="en-US" dirty="0"/>
              <a:t>Ｈは</a:t>
            </a:r>
            <a:r>
              <a:rPr lang="ja-JP" altLang="en-US" b="1" dirty="0">
                <a:solidFill>
                  <a:srgbClr val="FF4829"/>
                </a:solidFill>
                <a:latin typeface="Yu Gothic" panose="020B0400000000000000" pitchFamily="50" charset="-128"/>
                <a:ea typeface="Yu Gothic" panose="020B0400000000000000" pitchFamily="50" charset="-128"/>
              </a:rPr>
              <a:t>色相</a:t>
            </a:r>
            <a:r>
              <a:rPr lang="ja-JP" altLang="en-US" dirty="0"/>
              <a:t>を表す</a:t>
            </a:r>
            <a:endParaRPr lang="en-US" altLang="ja-JP" dirty="0"/>
          </a:p>
          <a:p>
            <a:pPr lvl="1"/>
            <a:r>
              <a:rPr lang="en-US" altLang="ja-JP" dirty="0"/>
              <a:t>Hue</a:t>
            </a:r>
          </a:p>
          <a:p>
            <a:r>
              <a:rPr lang="ja-JP" altLang="en-US" dirty="0"/>
              <a:t>Ｓは</a:t>
            </a:r>
            <a:r>
              <a:rPr lang="ja-JP" altLang="en-US" b="1" dirty="0">
                <a:solidFill>
                  <a:srgbClr val="FF4829"/>
                </a:solidFill>
                <a:latin typeface="Yu Gothic" panose="020B0400000000000000" pitchFamily="50" charset="-128"/>
                <a:ea typeface="Yu Gothic" panose="020B0400000000000000" pitchFamily="50" charset="-128"/>
              </a:rPr>
              <a:t>彩度</a:t>
            </a:r>
            <a:r>
              <a:rPr lang="ja-JP" altLang="en-US" dirty="0"/>
              <a:t>を表す</a:t>
            </a:r>
            <a:endParaRPr lang="en-US" altLang="ja-JP" dirty="0"/>
          </a:p>
          <a:p>
            <a:pPr lvl="1"/>
            <a:r>
              <a:rPr lang="en-US" altLang="ja-JP" dirty="0"/>
              <a:t>Saturation</a:t>
            </a:r>
          </a:p>
          <a:p>
            <a:r>
              <a:rPr lang="ja-JP" altLang="en-US" dirty="0"/>
              <a:t>Ｖは</a:t>
            </a:r>
            <a:r>
              <a:rPr lang="ja-JP" altLang="en-US" b="1" dirty="0">
                <a:solidFill>
                  <a:srgbClr val="FF4829"/>
                </a:solidFill>
                <a:latin typeface="Yu Gothic" panose="020B0400000000000000" pitchFamily="50" charset="-128"/>
                <a:ea typeface="Yu Gothic" panose="020B0400000000000000" pitchFamily="50" charset="-128"/>
              </a:rPr>
              <a:t>明度</a:t>
            </a:r>
            <a:r>
              <a:rPr lang="ja-JP" altLang="en-US" dirty="0"/>
              <a:t>を表す</a:t>
            </a:r>
            <a:endParaRPr lang="en-US" altLang="ja-JP" dirty="0"/>
          </a:p>
          <a:p>
            <a:pPr lvl="1"/>
            <a:r>
              <a:rPr lang="en-US" altLang="ja-JP" dirty="0"/>
              <a:t>Value</a:t>
            </a:r>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32</a:t>
            </a:fld>
            <a:endParaRPr kumimoji="1" lang="ja-JP" altLang="en-US"/>
          </a:p>
        </p:txBody>
      </p:sp>
      <p:sp>
        <p:nvSpPr>
          <p:cNvPr id="9" name="コンテンツ プレースホルダー 2">
            <a:extLst>
              <a:ext uri="{FF2B5EF4-FFF2-40B4-BE49-F238E27FC236}">
                <a16:creationId xmlns:a16="http://schemas.microsoft.com/office/drawing/2014/main" id="{28319B93-9278-4D4F-826E-5B09E8CB4105}"/>
              </a:ext>
            </a:extLst>
          </p:cNvPr>
          <p:cNvSpPr txBox="1">
            <a:spLocks/>
          </p:cNvSpPr>
          <p:nvPr/>
        </p:nvSpPr>
        <p:spPr>
          <a:xfrm>
            <a:off x="7677247" y="1551256"/>
            <a:ext cx="4081615" cy="4666275"/>
          </a:xfrm>
          <a:prstGeom prst="rect">
            <a:avLst/>
          </a:prstGeom>
        </p:spPr>
        <p:txBody>
          <a:bodyPr vert="horz" lIns="91440" tIns="45720" rIns="91440" bIns="45720" rtlCol="0">
            <a:normAutofit/>
          </a:bodyPr>
          <a:lstStyle>
            <a:lvl1pPr marL="361950" indent="-361950" algn="l" defTabSz="914400" rtl="0" eaLnBrk="1" latinLnBrk="0" hangingPunct="1">
              <a:lnSpc>
                <a:spcPct val="120000"/>
              </a:lnSpc>
              <a:spcBef>
                <a:spcPts val="1000"/>
              </a:spcBef>
              <a:buSzPct val="80000"/>
              <a:buFont typeface="Wingdings" panose="05000000000000000000" pitchFamily="2" charset="2"/>
              <a:buChar char="u"/>
              <a:defRPr kumimoji="1" sz="3200" kern="1200">
                <a:solidFill>
                  <a:srgbClr val="3B3838"/>
                </a:solidFill>
                <a:latin typeface="游ゴシック Medium" panose="020B0500000000000000" pitchFamily="50" charset="-128"/>
                <a:ea typeface="游ゴシック Medium" panose="020B0500000000000000" pitchFamily="50" charset="-128"/>
                <a:cs typeface="+mn-cs"/>
              </a:defRPr>
            </a:lvl1pPr>
            <a:lvl2pPr marL="809625" indent="-352425" algn="l" defTabSz="914400" rtl="0" eaLnBrk="1" latinLnBrk="0" hangingPunct="1">
              <a:lnSpc>
                <a:spcPct val="120000"/>
              </a:lnSpc>
              <a:spcBef>
                <a:spcPts val="500"/>
              </a:spcBef>
              <a:buSzPct val="80000"/>
              <a:buFont typeface="游ゴシック Medium" panose="020B0500000000000000" pitchFamily="50" charset="-128"/>
              <a:buChar char="▶"/>
              <a:defRPr kumimoji="1" sz="2800" kern="1200">
                <a:solidFill>
                  <a:srgbClr val="3B3838"/>
                </a:solidFill>
                <a:latin typeface="游ゴシック Medium" panose="020B0500000000000000" pitchFamily="50" charset="-128"/>
                <a:ea typeface="游ゴシック Medium" panose="020B0500000000000000" pitchFamily="50" charset="-128"/>
                <a:cs typeface="+mn-cs"/>
              </a:defRPr>
            </a:lvl2pPr>
            <a:lvl3pPr marL="1257300" indent="-342900" algn="l" defTabSz="914400" rtl="0" eaLnBrk="1" latinLnBrk="0" hangingPunct="1">
              <a:lnSpc>
                <a:spcPct val="120000"/>
              </a:lnSpc>
              <a:spcBef>
                <a:spcPts val="500"/>
              </a:spcBef>
              <a:buSzPct val="80000"/>
              <a:buFont typeface="游ゴシック Medium" panose="020B0500000000000000" pitchFamily="50" charset="-128"/>
              <a:buChar char="▶"/>
              <a:tabLst/>
              <a:defRPr kumimoji="1" sz="2400" kern="1200">
                <a:solidFill>
                  <a:srgbClr val="3B3838"/>
                </a:solidFill>
                <a:latin typeface="游ゴシック Medium" panose="020B0500000000000000" pitchFamily="50" charset="-128"/>
                <a:ea typeface="游ゴシック Medium" panose="020B0500000000000000" pitchFamily="50" charset="-128"/>
                <a:cs typeface="+mn-cs"/>
              </a:defRPr>
            </a:lvl3pPr>
            <a:lvl4pPr marL="1704975" indent="-333375"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4pPr>
            <a:lvl5pPr marL="2152650" indent="-3238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anose="05000000000000000000" pitchFamily="2" charset="2"/>
              <a:buNone/>
            </a:pPr>
            <a:endParaRPr lang="en-US" altLang="ja-JP" dirty="0"/>
          </a:p>
        </p:txBody>
      </p:sp>
      <p:pic>
        <p:nvPicPr>
          <p:cNvPr id="7" name="図 6">
            <a:extLst>
              <a:ext uri="{FF2B5EF4-FFF2-40B4-BE49-F238E27FC236}">
                <a16:creationId xmlns:a16="http://schemas.microsoft.com/office/drawing/2014/main" id="{387F5A46-9145-4D41-A5EE-7373541AE0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32117" y="1682317"/>
            <a:ext cx="5205458" cy="5001323"/>
          </a:xfrm>
          <a:prstGeom prst="rect">
            <a:avLst/>
          </a:prstGeom>
        </p:spPr>
      </p:pic>
    </p:spTree>
    <p:extLst>
      <p:ext uri="{BB962C8B-B14F-4D97-AF65-F5344CB8AC3E}">
        <p14:creationId xmlns:p14="http://schemas.microsoft.com/office/powerpoint/2010/main" val="3091899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4EE25910-9C43-4532-BA71-53123EC895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35945" y="365126"/>
            <a:ext cx="3750789" cy="2809580"/>
          </a:xfrm>
          <a:prstGeom prst="rect">
            <a:avLst/>
          </a:prstGeom>
        </p:spPr>
      </p:pic>
      <p:pic>
        <p:nvPicPr>
          <p:cNvPr id="5" name="図 4">
            <a:extLst>
              <a:ext uri="{FF2B5EF4-FFF2-40B4-BE49-F238E27FC236}">
                <a16:creationId xmlns:a16="http://schemas.microsoft.com/office/drawing/2014/main" id="{3B8AD972-D2AD-4201-8734-47D591D15D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35947" y="3367379"/>
            <a:ext cx="3750790" cy="2809581"/>
          </a:xfrm>
          <a:prstGeom prst="rect">
            <a:avLst/>
          </a:prstGeom>
        </p:spPr>
      </p:pic>
      <p:sp>
        <p:nvSpPr>
          <p:cNvPr id="3" name="スライド番号プレースホルダー 2">
            <a:extLst>
              <a:ext uri="{FF2B5EF4-FFF2-40B4-BE49-F238E27FC236}">
                <a16:creationId xmlns:a16="http://schemas.microsoft.com/office/drawing/2014/main" id="{F60E9B96-7EC2-4686-99BE-96A7EBB59C20}"/>
              </a:ext>
            </a:extLst>
          </p:cNvPr>
          <p:cNvSpPr>
            <a:spLocks noGrp="1"/>
          </p:cNvSpPr>
          <p:nvPr>
            <p:ph type="sldNum" sz="quarter" idx="11"/>
          </p:nvPr>
        </p:nvSpPr>
        <p:spPr/>
        <p:txBody>
          <a:bodyPr/>
          <a:lstStyle/>
          <a:p>
            <a:pPr algn="ctr"/>
            <a:fld id="{761C07DB-4253-4F3B-B907-E12F739F66DD}" type="slidenum">
              <a:rPr lang="ja-JP" altLang="en-US" smtClean="0"/>
              <a:pPr algn="ctr"/>
              <a:t>33</a:t>
            </a:fld>
            <a:endParaRPr lang="ja-JP" altLang="en-US" dirty="0"/>
          </a:p>
        </p:txBody>
      </p:sp>
      <p:sp>
        <p:nvSpPr>
          <p:cNvPr id="4" name="コンテンツ プレースホルダー 3">
            <a:extLst>
              <a:ext uri="{FF2B5EF4-FFF2-40B4-BE49-F238E27FC236}">
                <a16:creationId xmlns:a16="http://schemas.microsoft.com/office/drawing/2014/main" id="{C2F99C99-F1D7-45FD-9585-8DC0426607BD}"/>
              </a:ext>
            </a:extLst>
          </p:cNvPr>
          <p:cNvSpPr>
            <a:spLocks noGrp="1"/>
          </p:cNvSpPr>
          <p:nvPr>
            <p:ph sz="half" idx="1"/>
          </p:nvPr>
        </p:nvSpPr>
        <p:spPr/>
        <p:txBody>
          <a:bodyPr>
            <a:normAutofit/>
          </a:bodyPr>
          <a:lstStyle/>
          <a:p>
            <a:pPr marL="0" indent="0">
              <a:buNone/>
            </a:pPr>
            <a:r>
              <a:rPr lang="ja-JP" altLang="en-US" b="1" dirty="0">
                <a:latin typeface="Yu Gothic" panose="020B0400000000000000" pitchFamily="50" charset="-128"/>
                <a:ea typeface="Yu Gothic" panose="020B0400000000000000" pitchFamily="50" charset="-128"/>
              </a:rPr>
              <a:t>輪郭線抽出</a:t>
            </a:r>
            <a:r>
              <a:rPr kumimoji="1" lang="ja-JP" altLang="en-US" b="1" dirty="0">
                <a:latin typeface="Yu Gothic" panose="020B0400000000000000" pitchFamily="50" charset="-128"/>
                <a:ea typeface="Yu Gothic" panose="020B0400000000000000" pitchFamily="50" charset="-128"/>
              </a:rPr>
              <a:t>手法</a:t>
            </a:r>
            <a:endParaRPr kumimoji="1" lang="en-US" altLang="ja-JP" b="1" dirty="0">
              <a:latin typeface="Yu Gothic" panose="020B0400000000000000" pitchFamily="50" charset="-128"/>
              <a:ea typeface="Yu Gothic" panose="020B0400000000000000" pitchFamily="50" charset="-128"/>
            </a:endParaRPr>
          </a:p>
          <a:p>
            <a:r>
              <a:rPr lang="ja-JP" altLang="en-US" sz="2800" dirty="0"/>
              <a:t>隣接画素の</a:t>
            </a:r>
            <a:r>
              <a:rPr lang="ja-JP" altLang="en-US" sz="2800" b="1" dirty="0">
                <a:solidFill>
                  <a:srgbClr val="FFC000"/>
                </a:solidFill>
                <a:latin typeface="Yu Gothic" panose="020B0400000000000000" pitchFamily="50" charset="-128"/>
                <a:ea typeface="Yu Gothic" panose="020B0400000000000000" pitchFamily="50" charset="-128"/>
              </a:rPr>
              <a:t>輝度差が大きい部分</a:t>
            </a:r>
            <a:r>
              <a:rPr lang="ja-JP" altLang="en-US" sz="2800" dirty="0"/>
              <a:t>を抽出</a:t>
            </a:r>
            <a:endParaRPr lang="en-US" altLang="ja-JP" sz="2800" dirty="0"/>
          </a:p>
          <a:p>
            <a:pPr lvl="1">
              <a:buClr>
                <a:schemeClr val="bg1"/>
              </a:buClr>
            </a:pPr>
            <a:r>
              <a:rPr lang="ja-JP" altLang="en-US" sz="2400" b="1" dirty="0">
                <a:solidFill>
                  <a:srgbClr val="FFC000"/>
                </a:solidFill>
                <a:latin typeface="Yu Gothic" panose="020B0400000000000000" pitchFamily="50" charset="-128"/>
                <a:ea typeface="Yu Gothic" panose="020B0400000000000000" pitchFamily="50" charset="-128"/>
              </a:rPr>
              <a:t>輪郭</a:t>
            </a:r>
            <a:r>
              <a:rPr lang="ja-JP" altLang="en-US" sz="2400" dirty="0"/>
              <a:t>を抽出可能</a:t>
            </a:r>
            <a:endParaRPr lang="en-US" altLang="ja-JP" sz="2400" dirty="0"/>
          </a:p>
          <a:p>
            <a:r>
              <a:rPr lang="ja-JP" altLang="en-US" sz="2800" dirty="0"/>
              <a:t>エッジ抽出率</a:t>
            </a:r>
            <a:endParaRPr lang="en-US" altLang="ja-JP" sz="2800" dirty="0"/>
          </a:p>
          <a:p>
            <a:pPr lvl="1"/>
            <a:r>
              <a:rPr lang="ja-JP" altLang="en-US" sz="2400" dirty="0"/>
              <a:t>画素全体のうちエッジ抽出した画素割合</a:t>
            </a:r>
            <a:endParaRPr lang="en-US" altLang="ja-JP" sz="2400" dirty="0"/>
          </a:p>
        </p:txBody>
      </p:sp>
      <p:sp>
        <p:nvSpPr>
          <p:cNvPr id="7" name="タイトル 6">
            <a:extLst>
              <a:ext uri="{FF2B5EF4-FFF2-40B4-BE49-F238E27FC236}">
                <a16:creationId xmlns:a16="http://schemas.microsoft.com/office/drawing/2014/main" id="{E0538E96-5D45-4B8B-BABC-4895326F0EC0}"/>
              </a:ext>
            </a:extLst>
          </p:cNvPr>
          <p:cNvSpPr>
            <a:spLocks noGrp="1"/>
          </p:cNvSpPr>
          <p:nvPr>
            <p:ph type="title"/>
          </p:nvPr>
        </p:nvSpPr>
        <p:spPr/>
        <p:txBody>
          <a:bodyPr/>
          <a:lstStyle/>
          <a:p>
            <a:r>
              <a:rPr lang="ja-JP" altLang="en-US" dirty="0"/>
              <a:t>エッジ抽出</a:t>
            </a:r>
          </a:p>
        </p:txBody>
      </p:sp>
      <p:pic>
        <p:nvPicPr>
          <p:cNvPr id="11" name="グラフィックス 10" descr="線矢印: 右回転">
            <a:extLst>
              <a:ext uri="{FF2B5EF4-FFF2-40B4-BE49-F238E27FC236}">
                <a16:creationId xmlns:a16="http://schemas.microsoft.com/office/drawing/2014/main" id="{1D035DA4-81ED-47D7-968C-954AA2E109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436940">
            <a:off x="9461685" y="2530020"/>
            <a:ext cx="1476000" cy="1476000"/>
          </a:xfrm>
          <a:prstGeom prst="rect">
            <a:avLst/>
          </a:prstGeom>
        </p:spPr>
      </p:pic>
    </p:spTree>
    <p:extLst>
      <p:ext uri="{BB962C8B-B14F-4D97-AF65-F5344CB8AC3E}">
        <p14:creationId xmlns:p14="http://schemas.microsoft.com/office/powerpoint/2010/main" val="624911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normAutofit/>
          </a:bodyPr>
          <a:lstStyle/>
          <a:p>
            <a:r>
              <a:rPr lang="ja-JP" altLang="en-US" dirty="0"/>
              <a:t>災害領域検出</a:t>
            </a:r>
            <a:r>
              <a:rPr lang="en-US" altLang="ja-JP" dirty="0"/>
              <a:t>【</a:t>
            </a:r>
            <a:r>
              <a:rPr lang="ja-JP" altLang="en-US" dirty="0"/>
              <a:t>斜面崩壊領域</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53A959B-4289-45BF-97CF-D214D40965A8}"/>
              </a:ext>
            </a:extLst>
          </p:cNvPr>
          <p:cNvSpPr>
            <a:spLocks noGrp="1"/>
          </p:cNvSpPr>
          <p:nvPr>
            <p:ph idx="1"/>
          </p:nvPr>
        </p:nvSpPr>
        <p:spPr>
          <a:xfrm>
            <a:off x="838200" y="1812576"/>
            <a:ext cx="5257800" cy="4634790"/>
          </a:xfrm>
        </p:spPr>
        <p:txBody>
          <a:bodyPr>
            <a:normAutofit/>
          </a:bodyPr>
          <a:lstStyle/>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斜面崩壊領域の特徴</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ja-JP" altLang="en-US" sz="2800" dirty="0"/>
              <a:t>赤色が強く輝度が低い</a:t>
            </a:r>
            <a:endParaRPr lang="en-US" altLang="ja-JP" sz="2800" dirty="0"/>
          </a:p>
          <a:p>
            <a:pPr lvl="1"/>
            <a:endParaRPr lang="en-US" altLang="ja-JP" sz="2000" dirty="0"/>
          </a:p>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閾値処理にて検出</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en-US" altLang="ja-JP" sz="2800" dirty="0"/>
              <a:t>L*a*b*</a:t>
            </a:r>
            <a:r>
              <a:rPr lang="ja-JP" altLang="en-US" sz="2800" dirty="0"/>
              <a:t>色空間は</a:t>
            </a:r>
            <a:r>
              <a:rPr lang="ja-JP" altLang="en-US" sz="2800" b="1" dirty="0">
                <a:solidFill>
                  <a:srgbClr val="FF4829"/>
                </a:solidFill>
                <a:latin typeface="Yu Gothic" panose="020B0400000000000000" pitchFamily="50" charset="-128"/>
                <a:ea typeface="Yu Gothic" panose="020B0400000000000000" pitchFamily="50" charset="-128"/>
              </a:rPr>
              <a:t>色判別に有効</a:t>
            </a:r>
          </a:p>
          <a:p>
            <a:pPr>
              <a:buClr>
                <a:schemeClr val="tx1"/>
              </a:buClr>
            </a:pPr>
            <a:r>
              <a:rPr lang="ja-JP" altLang="en-US" sz="2800" b="1" dirty="0">
                <a:solidFill>
                  <a:srgbClr val="FF4829"/>
                </a:solidFill>
                <a:latin typeface="Yu Gothic" panose="020B0400000000000000" pitchFamily="50" charset="-128"/>
                <a:ea typeface="Yu Gothic" panose="020B0400000000000000" pitchFamily="50" charset="-128"/>
              </a:rPr>
              <a:t>瓦礫・建物等</a:t>
            </a:r>
            <a:r>
              <a:rPr lang="ja-JP" altLang="en-US" sz="2800" dirty="0"/>
              <a:t>を誤検出</a:t>
            </a:r>
            <a:endParaRPr lang="en-US" altLang="ja-JP" sz="2800" dirty="0"/>
          </a:p>
          <a:p>
            <a:pPr lvl="1"/>
            <a:r>
              <a:rPr lang="ja-JP" altLang="en-US" sz="2600" dirty="0"/>
              <a:t>後に除去処理を行う</a:t>
            </a:r>
            <a:endParaRPr lang="en-US" altLang="ja-JP" sz="2600"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34</a:t>
            </a:fld>
            <a:endParaRPr kumimoji="1" lang="ja-JP" altLang="en-US"/>
          </a:p>
        </p:txBody>
      </p:sp>
      <p:pic>
        <p:nvPicPr>
          <p:cNvPr id="6" name="図 5">
            <a:extLst>
              <a:ext uri="{FF2B5EF4-FFF2-40B4-BE49-F238E27FC236}">
                <a16:creationId xmlns:a16="http://schemas.microsoft.com/office/drawing/2014/main" id="{3CC85166-BD8A-4675-9EDE-9D3E07675F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10720" y="2992668"/>
            <a:ext cx="5455937" cy="3066237"/>
          </a:xfrm>
          <a:prstGeom prst="rect">
            <a:avLst/>
          </a:prstGeom>
        </p:spPr>
      </p:pic>
      <p:sp>
        <p:nvSpPr>
          <p:cNvPr id="5" name="四角形: 角を丸くする 4">
            <a:extLst>
              <a:ext uri="{FF2B5EF4-FFF2-40B4-BE49-F238E27FC236}">
                <a16:creationId xmlns:a16="http://schemas.microsoft.com/office/drawing/2014/main" id="{65CE7EB8-C16B-4AFA-B3E3-0F6A3C8E3013}"/>
              </a:ext>
            </a:extLst>
          </p:cNvPr>
          <p:cNvSpPr/>
          <p:nvPr/>
        </p:nvSpPr>
        <p:spPr>
          <a:xfrm>
            <a:off x="8293003" y="5340655"/>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斜面崩壊領域検出</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graphicFrame>
        <p:nvGraphicFramePr>
          <p:cNvPr id="9" name="表 9">
            <a:extLst>
              <a:ext uri="{FF2B5EF4-FFF2-40B4-BE49-F238E27FC236}">
                <a16:creationId xmlns:a16="http://schemas.microsoft.com/office/drawing/2014/main" id="{AF80CFC2-7FEE-44EF-8345-4CDA21EFDC55}"/>
              </a:ext>
            </a:extLst>
          </p:cNvPr>
          <p:cNvGraphicFramePr>
            <a:graphicFrameLocks noGrp="1"/>
          </p:cNvGraphicFramePr>
          <p:nvPr/>
        </p:nvGraphicFramePr>
        <p:xfrm>
          <a:off x="6310720" y="1897242"/>
          <a:ext cx="5499104" cy="741680"/>
        </p:xfrm>
        <a:graphic>
          <a:graphicData uri="http://schemas.openxmlformats.org/drawingml/2006/table">
            <a:tbl>
              <a:tblPr firstRow="1" bandRow="1">
                <a:tableStyleId>{93296810-A885-4BE3-A3E7-6D5BEEA58F35}</a:tableStyleId>
              </a:tblPr>
              <a:tblGrid>
                <a:gridCol w="1374776">
                  <a:extLst>
                    <a:ext uri="{9D8B030D-6E8A-4147-A177-3AD203B41FA5}">
                      <a16:colId xmlns:a16="http://schemas.microsoft.com/office/drawing/2014/main" val="71540592"/>
                    </a:ext>
                  </a:extLst>
                </a:gridCol>
                <a:gridCol w="1374776">
                  <a:extLst>
                    <a:ext uri="{9D8B030D-6E8A-4147-A177-3AD203B41FA5}">
                      <a16:colId xmlns:a16="http://schemas.microsoft.com/office/drawing/2014/main" val="1373834857"/>
                    </a:ext>
                  </a:extLst>
                </a:gridCol>
                <a:gridCol w="1374776">
                  <a:extLst>
                    <a:ext uri="{9D8B030D-6E8A-4147-A177-3AD203B41FA5}">
                      <a16:colId xmlns:a16="http://schemas.microsoft.com/office/drawing/2014/main" val="2238545932"/>
                    </a:ext>
                  </a:extLst>
                </a:gridCol>
                <a:gridCol w="1374776">
                  <a:extLst>
                    <a:ext uri="{9D8B030D-6E8A-4147-A177-3AD203B41FA5}">
                      <a16:colId xmlns:a16="http://schemas.microsoft.com/office/drawing/2014/main" val="4138967585"/>
                    </a:ext>
                  </a:extLst>
                </a:gridCol>
              </a:tblGrid>
              <a:tr h="370840">
                <a:tc>
                  <a:txBody>
                    <a:bodyPr/>
                    <a:lstStyle/>
                    <a:p>
                      <a:pPr algn="ctr"/>
                      <a:r>
                        <a:rPr kumimoji="1" lang="ja-JP" altLang="en-US" b="1" dirty="0">
                          <a:latin typeface="Yu Gothic" panose="020B0400000000000000" pitchFamily="50" charset="-128"/>
                          <a:ea typeface="Yu Gothic" panose="020B0400000000000000" pitchFamily="50" charset="-128"/>
                        </a:rPr>
                        <a:t>領域</a:t>
                      </a:r>
                    </a:p>
                  </a:txBody>
                  <a:tcPr/>
                </a:tc>
                <a:tc>
                  <a:txBody>
                    <a:bodyPr/>
                    <a:lstStyle/>
                    <a:p>
                      <a:pPr algn="ctr"/>
                      <a:r>
                        <a:rPr kumimoji="1" lang="ja-JP" altLang="en-US" b="1" dirty="0">
                          <a:latin typeface="Yu Gothic" panose="020B0400000000000000" pitchFamily="50" charset="-128"/>
                          <a:ea typeface="Yu Gothic" panose="020B0400000000000000" pitchFamily="50" charset="-128"/>
                        </a:rPr>
                        <a:t>輝度（</a:t>
                      </a:r>
                      <a:r>
                        <a:rPr kumimoji="1" lang="en-US" altLang="ja-JP" b="1" dirty="0">
                          <a:latin typeface="Yu Gothic" panose="020B0400000000000000" pitchFamily="50" charset="-128"/>
                          <a:ea typeface="Yu Gothic" panose="020B0400000000000000" pitchFamily="50" charset="-128"/>
                        </a:rPr>
                        <a:t>L*</a:t>
                      </a:r>
                      <a:r>
                        <a:rPr kumimoji="1" lang="ja-JP" altLang="en-US" b="1" dirty="0">
                          <a:latin typeface="Yu Gothic" panose="020B0400000000000000" pitchFamily="50" charset="-128"/>
                          <a:ea typeface="Yu Gothic" panose="020B0400000000000000" pitchFamily="50" charset="-128"/>
                        </a:rPr>
                        <a:t>）</a:t>
                      </a:r>
                    </a:p>
                  </a:txBody>
                  <a:tcPr/>
                </a:tc>
                <a:tc>
                  <a:txBody>
                    <a:bodyPr/>
                    <a:lstStyle/>
                    <a:p>
                      <a:pPr algn="ctr"/>
                      <a:r>
                        <a:rPr kumimoji="1" lang="ja-JP" altLang="en-US" b="1" dirty="0">
                          <a:latin typeface="Yu Gothic" panose="020B0400000000000000" pitchFamily="50" charset="-128"/>
                          <a:ea typeface="Yu Gothic" panose="020B0400000000000000" pitchFamily="50" charset="-128"/>
                        </a:rPr>
                        <a:t>色相（</a:t>
                      </a:r>
                      <a:r>
                        <a:rPr kumimoji="1" lang="en-US" altLang="ja-JP" b="1" dirty="0">
                          <a:latin typeface="Yu Gothic" panose="020B0400000000000000" pitchFamily="50" charset="-128"/>
                          <a:ea typeface="Yu Gothic" panose="020B0400000000000000" pitchFamily="50" charset="-128"/>
                        </a:rPr>
                        <a:t>a</a:t>
                      </a:r>
                      <a:r>
                        <a:rPr kumimoji="1" lang="ja-JP" altLang="en-US" b="1" dirty="0">
                          <a:latin typeface="Yu Gothic" panose="020B0400000000000000" pitchFamily="50" charset="-128"/>
                          <a:ea typeface="Yu Gothic" panose="020B0400000000000000" pitchFamily="50" charset="-128"/>
                        </a:rPr>
                        <a:t>*）</a:t>
                      </a:r>
                    </a:p>
                  </a:txBody>
                  <a:tcPr/>
                </a:tc>
                <a:tc>
                  <a:txBody>
                    <a:bodyPr/>
                    <a:lstStyle/>
                    <a:p>
                      <a:pPr algn="ctr"/>
                      <a:r>
                        <a:rPr kumimoji="1" lang="ja-JP" altLang="en-US" b="1" dirty="0">
                          <a:latin typeface="Yu Gothic" panose="020B0400000000000000" pitchFamily="50" charset="-128"/>
                          <a:ea typeface="Yu Gothic" panose="020B0400000000000000" pitchFamily="50" charset="-128"/>
                        </a:rPr>
                        <a:t>彩度（</a:t>
                      </a:r>
                      <a:r>
                        <a:rPr kumimoji="1" lang="en-US" altLang="ja-JP" b="1" dirty="0">
                          <a:latin typeface="Yu Gothic" panose="020B0400000000000000" pitchFamily="50" charset="-128"/>
                          <a:ea typeface="Yu Gothic" panose="020B0400000000000000" pitchFamily="50" charset="-128"/>
                        </a:rPr>
                        <a:t>S</a:t>
                      </a:r>
                      <a:r>
                        <a:rPr kumimoji="1" lang="ja-JP" altLang="en-US" b="1" dirty="0">
                          <a:latin typeface="Yu Gothic" panose="020B0400000000000000" pitchFamily="50" charset="-128"/>
                          <a:ea typeface="Yu Gothic" panose="020B0400000000000000" pitchFamily="50" charset="-128"/>
                        </a:rPr>
                        <a:t>）</a:t>
                      </a:r>
                    </a:p>
                  </a:txBody>
                  <a:tcPr/>
                </a:tc>
                <a:extLst>
                  <a:ext uri="{0D108BD9-81ED-4DB2-BD59-A6C34878D82A}">
                    <a16:rowId xmlns:a16="http://schemas.microsoft.com/office/drawing/2014/main" val="4151348114"/>
                  </a:ext>
                </a:extLst>
              </a:tr>
              <a:tr h="370840">
                <a:tc>
                  <a:txBody>
                    <a:bodyPr/>
                    <a:lstStyle/>
                    <a:p>
                      <a:pPr algn="ctr"/>
                      <a:r>
                        <a:rPr kumimoji="1" lang="ja-JP" altLang="en-US" b="0" dirty="0">
                          <a:latin typeface="Yu Gothic Medium" panose="020B0500000000000000" pitchFamily="50" charset="-128"/>
                          <a:ea typeface="Yu Gothic Medium" panose="020B0500000000000000" pitchFamily="50" charset="-128"/>
                        </a:rPr>
                        <a:t>斜面崩壊</a:t>
                      </a:r>
                    </a:p>
                  </a:txBody>
                  <a:tcPr/>
                </a:tc>
                <a:tc>
                  <a:txBody>
                    <a:bodyPr/>
                    <a:lstStyle/>
                    <a:p>
                      <a:pPr algn="ctr"/>
                      <a:r>
                        <a:rPr kumimoji="1" lang="ja-JP" altLang="en-US" b="0" dirty="0">
                          <a:latin typeface="Yu Gothic Medium" panose="020B0500000000000000" pitchFamily="50" charset="-128"/>
                          <a:ea typeface="Yu Gothic Medium" panose="020B0500000000000000" pitchFamily="50" charset="-128"/>
                        </a:rPr>
                        <a:t>低い</a:t>
                      </a:r>
                    </a:p>
                  </a:txBody>
                  <a:tcPr/>
                </a:tc>
                <a:tc>
                  <a:txBody>
                    <a:bodyPr/>
                    <a:lstStyle/>
                    <a:p>
                      <a:pPr algn="ctr"/>
                      <a:r>
                        <a:rPr kumimoji="1" lang="ja-JP" altLang="en-US" b="0" dirty="0">
                          <a:latin typeface="Yu Gothic Medium" panose="020B0500000000000000" pitchFamily="50" charset="-128"/>
                          <a:ea typeface="Yu Gothic Medium" panose="020B0500000000000000" pitchFamily="50" charset="-128"/>
                        </a:rPr>
                        <a:t>赤（高い）</a:t>
                      </a:r>
                    </a:p>
                  </a:txBody>
                  <a:tcPr/>
                </a:tc>
                <a:tc>
                  <a:txBody>
                    <a:bodyPr/>
                    <a:lstStyle/>
                    <a:p>
                      <a:pPr algn="ctr"/>
                      <a:r>
                        <a:rPr kumimoji="1" lang="ja-JP" altLang="en-US" b="0" dirty="0">
                          <a:latin typeface="Yu Gothic Medium" panose="020B0500000000000000" pitchFamily="50" charset="-128"/>
                          <a:ea typeface="Yu Gothic Medium" panose="020B0500000000000000" pitchFamily="50" charset="-128"/>
                        </a:rPr>
                        <a:t>高い</a:t>
                      </a:r>
                    </a:p>
                  </a:txBody>
                  <a:tcPr/>
                </a:tc>
                <a:extLst>
                  <a:ext uri="{0D108BD9-81ED-4DB2-BD59-A6C34878D82A}">
                    <a16:rowId xmlns:a16="http://schemas.microsoft.com/office/drawing/2014/main" val="791151367"/>
                  </a:ext>
                </a:extLst>
              </a:tr>
            </a:tbl>
          </a:graphicData>
        </a:graphic>
      </p:graphicFrame>
      <p:sp>
        <p:nvSpPr>
          <p:cNvPr id="11" name="四角形: 対角を丸める 10">
            <a:extLst>
              <a:ext uri="{FF2B5EF4-FFF2-40B4-BE49-F238E27FC236}">
                <a16:creationId xmlns:a16="http://schemas.microsoft.com/office/drawing/2014/main" id="{44F3FF56-E899-404A-87A8-11CED192521D}"/>
              </a:ext>
            </a:extLst>
          </p:cNvPr>
          <p:cNvSpPr/>
          <p:nvPr/>
        </p:nvSpPr>
        <p:spPr>
          <a:xfrm>
            <a:off x="9110445" y="6188275"/>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accent6">
                    <a:lumMod val="75000"/>
                  </a:schemeClr>
                </a:solidFill>
                <a:latin typeface="Yu Gothic" panose="020B0400000000000000" pitchFamily="50" charset="-128"/>
                <a:ea typeface="Yu Gothic" panose="020B0400000000000000" pitchFamily="50" charset="-128"/>
              </a:rPr>
              <a:t>検出</a:t>
            </a: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処理</a:t>
            </a:r>
          </a:p>
        </p:txBody>
      </p:sp>
    </p:spTree>
    <p:extLst>
      <p:ext uri="{BB962C8B-B14F-4D97-AF65-F5344CB8AC3E}">
        <p14:creationId xmlns:p14="http://schemas.microsoft.com/office/powerpoint/2010/main" val="985622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7">
            <a:extLst>
              <a:ext uri="{FF2B5EF4-FFF2-40B4-BE49-F238E27FC236}">
                <a16:creationId xmlns:a16="http://schemas.microsoft.com/office/drawing/2014/main" id="{F9B37558-B1C1-427B-8463-DD35E79BE74D}"/>
              </a:ext>
            </a:extLst>
          </p:cNvPr>
          <p:cNvGraphicFramePr>
            <a:graphicFrameLocks noGrp="1"/>
          </p:cNvGraphicFramePr>
          <p:nvPr/>
        </p:nvGraphicFramePr>
        <p:xfrm>
          <a:off x="6310720" y="1551256"/>
          <a:ext cx="5455935" cy="1040133"/>
        </p:xfrm>
        <a:graphic>
          <a:graphicData uri="http://schemas.openxmlformats.org/drawingml/2006/table">
            <a:tbl>
              <a:tblPr firstRow="1" bandRow="1">
                <a:tableStyleId>{93296810-A885-4BE3-A3E7-6D5BEEA58F35}</a:tableStyleId>
              </a:tblPr>
              <a:tblGrid>
                <a:gridCol w="1091187">
                  <a:extLst>
                    <a:ext uri="{9D8B030D-6E8A-4147-A177-3AD203B41FA5}">
                      <a16:colId xmlns:a16="http://schemas.microsoft.com/office/drawing/2014/main" val="808860972"/>
                    </a:ext>
                  </a:extLst>
                </a:gridCol>
                <a:gridCol w="1091187">
                  <a:extLst>
                    <a:ext uri="{9D8B030D-6E8A-4147-A177-3AD203B41FA5}">
                      <a16:colId xmlns:a16="http://schemas.microsoft.com/office/drawing/2014/main" val="118782241"/>
                    </a:ext>
                  </a:extLst>
                </a:gridCol>
                <a:gridCol w="1091187">
                  <a:extLst>
                    <a:ext uri="{9D8B030D-6E8A-4147-A177-3AD203B41FA5}">
                      <a16:colId xmlns:a16="http://schemas.microsoft.com/office/drawing/2014/main" val="3433371059"/>
                    </a:ext>
                  </a:extLst>
                </a:gridCol>
                <a:gridCol w="1091187">
                  <a:extLst>
                    <a:ext uri="{9D8B030D-6E8A-4147-A177-3AD203B41FA5}">
                      <a16:colId xmlns:a16="http://schemas.microsoft.com/office/drawing/2014/main" val="2621165203"/>
                    </a:ext>
                  </a:extLst>
                </a:gridCol>
                <a:gridCol w="1091187">
                  <a:extLst>
                    <a:ext uri="{9D8B030D-6E8A-4147-A177-3AD203B41FA5}">
                      <a16:colId xmlns:a16="http://schemas.microsoft.com/office/drawing/2014/main" val="3734133864"/>
                    </a:ext>
                  </a:extLst>
                </a:gridCol>
              </a:tblGrid>
              <a:tr h="606249">
                <a:tc>
                  <a:txBody>
                    <a:bodyPr/>
                    <a:lstStyle/>
                    <a:p>
                      <a:pPr algn="ctr"/>
                      <a:r>
                        <a:rPr kumimoji="1" lang="ja-JP" altLang="en-US" sz="1400" b="1" dirty="0">
                          <a:latin typeface="Yu Gothic" panose="020B0400000000000000" pitchFamily="50" charset="-128"/>
                          <a:ea typeface="Yu Gothic" panose="020B0400000000000000" pitchFamily="50" charset="-128"/>
                        </a:rPr>
                        <a:t>領域</a:t>
                      </a:r>
                    </a:p>
                  </a:txBody>
                  <a:tcPr anchor="ctr"/>
                </a:tc>
                <a:tc>
                  <a:txBody>
                    <a:bodyPr/>
                    <a:lstStyle/>
                    <a:p>
                      <a:pPr algn="ctr"/>
                      <a:r>
                        <a:rPr kumimoji="1" lang="ja-JP" altLang="en-US" sz="1400" b="1" dirty="0">
                          <a:latin typeface="Yu Gothic" panose="020B0400000000000000" pitchFamily="50" charset="-128"/>
                          <a:ea typeface="Yu Gothic" panose="020B0400000000000000" pitchFamily="50" charset="-128"/>
                        </a:rPr>
                        <a:t>輝度（</a:t>
                      </a:r>
                      <a:r>
                        <a:rPr kumimoji="1" lang="en-US" altLang="ja-JP" sz="1400" b="1" dirty="0">
                          <a:latin typeface="Yu Gothic" panose="020B0400000000000000" pitchFamily="50" charset="-128"/>
                          <a:ea typeface="Yu Gothic" panose="020B0400000000000000" pitchFamily="50" charset="-128"/>
                        </a:rPr>
                        <a:t>L*</a:t>
                      </a:r>
                      <a:r>
                        <a:rPr kumimoji="1" lang="ja-JP" altLang="en-US" sz="1400" b="1" dirty="0">
                          <a:latin typeface="Yu Gothic" panose="020B0400000000000000" pitchFamily="50" charset="-128"/>
                          <a:ea typeface="Yu Gothic" panose="020B0400000000000000" pitchFamily="50" charset="-128"/>
                        </a:rPr>
                        <a:t>）</a:t>
                      </a:r>
                    </a:p>
                  </a:txBody>
                  <a:tcPr anchor="ctr"/>
                </a:tc>
                <a:tc>
                  <a:txBody>
                    <a:bodyPr/>
                    <a:lstStyle/>
                    <a:p>
                      <a:pPr algn="ctr"/>
                      <a:r>
                        <a:rPr kumimoji="1" lang="ja-JP" altLang="en-US" sz="1400" b="1" dirty="0">
                          <a:latin typeface="Yu Gothic" panose="020B0400000000000000" pitchFamily="50" charset="-128"/>
                          <a:ea typeface="Yu Gothic" panose="020B0400000000000000" pitchFamily="50" charset="-128"/>
                        </a:rPr>
                        <a:t>色相（</a:t>
                      </a:r>
                      <a:r>
                        <a:rPr kumimoji="1" lang="en-US" altLang="ja-JP" sz="1400" b="1" dirty="0">
                          <a:latin typeface="Yu Gothic" panose="020B0400000000000000" pitchFamily="50" charset="-128"/>
                          <a:ea typeface="Yu Gothic" panose="020B0400000000000000" pitchFamily="50" charset="-128"/>
                        </a:rPr>
                        <a:t>a</a:t>
                      </a:r>
                      <a:r>
                        <a:rPr kumimoji="1" lang="ja-JP" altLang="en-US" sz="1400" b="1" dirty="0">
                          <a:latin typeface="Yu Gothic" panose="020B0400000000000000" pitchFamily="50" charset="-128"/>
                          <a:ea typeface="Yu Gothic" panose="020B0400000000000000" pitchFamily="50" charset="-128"/>
                        </a:rPr>
                        <a:t>*）</a:t>
                      </a:r>
                    </a:p>
                  </a:txBody>
                  <a:tcPr anchor="ctr"/>
                </a:tc>
                <a:tc>
                  <a:txBody>
                    <a:bodyPr/>
                    <a:lstStyle/>
                    <a:p>
                      <a:pPr algn="ctr"/>
                      <a:r>
                        <a:rPr kumimoji="1" lang="ja-JP" altLang="en-US" sz="1400" b="1" dirty="0">
                          <a:latin typeface="Yu Gothic" panose="020B0400000000000000" pitchFamily="50" charset="-128"/>
                          <a:ea typeface="Yu Gothic" panose="020B0400000000000000" pitchFamily="50" charset="-128"/>
                        </a:rPr>
                        <a:t>彩度（</a:t>
                      </a:r>
                      <a:r>
                        <a:rPr kumimoji="1" lang="en-US" altLang="ja-JP" sz="1400" b="1" dirty="0">
                          <a:latin typeface="Yu Gothic" panose="020B0400000000000000" pitchFamily="50" charset="-128"/>
                          <a:ea typeface="Yu Gothic" panose="020B0400000000000000" pitchFamily="50" charset="-128"/>
                        </a:rPr>
                        <a:t>S</a:t>
                      </a:r>
                      <a:r>
                        <a:rPr kumimoji="1" lang="ja-JP" altLang="en-US" sz="1400" b="1" dirty="0">
                          <a:latin typeface="Yu Gothic" panose="020B0400000000000000" pitchFamily="50" charset="-128"/>
                          <a:ea typeface="Yu Gothic" panose="020B0400000000000000" pitchFamily="50" charset="-128"/>
                        </a:rPr>
                        <a:t>）</a:t>
                      </a:r>
                    </a:p>
                  </a:txBody>
                  <a:tcPr anchor="ctr"/>
                </a:tc>
                <a:tc>
                  <a:txBody>
                    <a:bodyPr/>
                    <a:lstStyle/>
                    <a:p>
                      <a:pPr algn="ctr"/>
                      <a:r>
                        <a:rPr kumimoji="1" lang="ja-JP" altLang="en-US" sz="1400" b="1" dirty="0">
                          <a:latin typeface="Yu Gothic" panose="020B0400000000000000" pitchFamily="50" charset="-128"/>
                          <a:ea typeface="Yu Gothic" panose="020B0400000000000000" pitchFamily="50" charset="-128"/>
                        </a:rPr>
                        <a:t>均一度</a:t>
                      </a:r>
                      <a:endParaRPr kumimoji="1" lang="en-US" altLang="ja-JP" sz="1400" b="1" dirty="0">
                        <a:latin typeface="Yu Gothic" panose="020B0400000000000000" pitchFamily="50" charset="-128"/>
                        <a:ea typeface="Yu Gothic" panose="020B0400000000000000" pitchFamily="50" charset="-128"/>
                      </a:endParaRPr>
                    </a:p>
                    <a:p>
                      <a:pPr algn="ctr"/>
                      <a:r>
                        <a:rPr kumimoji="1" lang="ja-JP" altLang="en-US" sz="1400" b="1" dirty="0">
                          <a:latin typeface="Yu Gothic" panose="020B0400000000000000" pitchFamily="50" charset="-128"/>
                          <a:ea typeface="Yu Gothic" panose="020B0400000000000000" pitchFamily="50" charset="-128"/>
                        </a:rPr>
                        <a:t>（エッジ）</a:t>
                      </a:r>
                    </a:p>
                  </a:txBody>
                  <a:tcPr anchor="ctr"/>
                </a:tc>
                <a:extLst>
                  <a:ext uri="{0D108BD9-81ED-4DB2-BD59-A6C34878D82A}">
                    <a16:rowId xmlns:a16="http://schemas.microsoft.com/office/drawing/2014/main" val="4028216072"/>
                  </a:ext>
                </a:extLst>
              </a:tr>
              <a:tr h="433884">
                <a:tc>
                  <a:txBody>
                    <a:bodyPr/>
                    <a:lstStyle/>
                    <a:p>
                      <a:pPr algn="ctr"/>
                      <a:r>
                        <a:rPr kumimoji="1" lang="ja-JP" altLang="en-US" sz="1400" b="0" dirty="0">
                          <a:latin typeface="游ゴシック Medium" panose="020B0500000000000000" pitchFamily="50" charset="-128"/>
                          <a:ea typeface="游ゴシック Medium" panose="020B0500000000000000" pitchFamily="50" charset="-128"/>
                        </a:rPr>
                        <a:t>浸水</a:t>
                      </a:r>
                    </a:p>
                  </a:txBody>
                  <a:tcPr anchor="ctr"/>
                </a:tc>
                <a:tc>
                  <a:txBody>
                    <a:bodyPr/>
                    <a:lstStyle/>
                    <a:p>
                      <a:pPr algn="ctr"/>
                      <a:r>
                        <a:rPr kumimoji="1" lang="ja-JP" altLang="en-US" sz="1400" b="0" dirty="0">
                          <a:latin typeface="游ゴシック Medium" panose="020B0500000000000000" pitchFamily="50" charset="-128"/>
                          <a:ea typeface="游ゴシック Medium" panose="020B0500000000000000" pitchFamily="50" charset="-128"/>
                        </a:rPr>
                        <a:t>高い</a:t>
                      </a:r>
                    </a:p>
                  </a:txBody>
                  <a:tcPr anchor="ctr"/>
                </a:tc>
                <a:tc>
                  <a:txBody>
                    <a:bodyPr/>
                    <a:lstStyle/>
                    <a:p>
                      <a:pPr algn="ctr"/>
                      <a:r>
                        <a:rPr kumimoji="1" lang="ja-JP" altLang="en-US" sz="1400" b="0" dirty="0">
                          <a:latin typeface="游ゴシック Medium" panose="020B0500000000000000" pitchFamily="50" charset="-128"/>
                          <a:ea typeface="游ゴシック Medium" panose="020B0500000000000000" pitchFamily="50" charset="-128"/>
                        </a:rPr>
                        <a:t>赤（高い）</a:t>
                      </a:r>
                    </a:p>
                  </a:txBody>
                  <a:tcPr anchor="ctr"/>
                </a:tc>
                <a:tc>
                  <a:txBody>
                    <a:bodyPr/>
                    <a:lstStyle/>
                    <a:p>
                      <a:pPr algn="ctr"/>
                      <a:r>
                        <a:rPr kumimoji="1" lang="ja-JP" altLang="en-US" sz="1400" b="0" dirty="0">
                          <a:latin typeface="游ゴシック Medium" panose="020B0500000000000000" pitchFamily="50" charset="-128"/>
                          <a:ea typeface="游ゴシック Medium" panose="020B0500000000000000" pitchFamily="50" charset="-128"/>
                        </a:rPr>
                        <a:t>低い</a:t>
                      </a:r>
                    </a:p>
                  </a:txBody>
                  <a:tcPr anchor="ctr"/>
                </a:tc>
                <a:tc>
                  <a:txBody>
                    <a:bodyPr/>
                    <a:lstStyle/>
                    <a:p>
                      <a:pPr algn="ctr"/>
                      <a:r>
                        <a:rPr kumimoji="1" lang="ja-JP" altLang="en-US" sz="1400" b="0" dirty="0">
                          <a:latin typeface="游ゴシック Medium" panose="020B0500000000000000" pitchFamily="50" charset="-128"/>
                          <a:ea typeface="游ゴシック Medium" panose="020B0500000000000000" pitchFamily="50" charset="-128"/>
                        </a:rPr>
                        <a:t>高い</a:t>
                      </a:r>
                    </a:p>
                  </a:txBody>
                  <a:tcPr anchor="ctr"/>
                </a:tc>
                <a:extLst>
                  <a:ext uri="{0D108BD9-81ED-4DB2-BD59-A6C34878D82A}">
                    <a16:rowId xmlns:a16="http://schemas.microsoft.com/office/drawing/2014/main" val="2977729644"/>
                  </a:ext>
                </a:extLst>
              </a:tr>
            </a:tbl>
          </a:graphicData>
        </a:graphic>
      </p:graphicFrame>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lstStyle/>
          <a:p>
            <a:r>
              <a:rPr kumimoji="1" lang="ja-JP" altLang="en-US" dirty="0"/>
              <a:t>災害領域検出</a:t>
            </a:r>
            <a:r>
              <a:rPr kumimoji="1" lang="en-US" altLang="ja-JP" dirty="0"/>
              <a:t>【</a:t>
            </a:r>
            <a:r>
              <a:rPr kumimoji="1" lang="ja-JP" altLang="en-US" dirty="0"/>
              <a:t>浸水領域</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53A959B-4289-45BF-97CF-D214D40965A8}"/>
              </a:ext>
            </a:extLst>
          </p:cNvPr>
          <p:cNvSpPr>
            <a:spLocks noGrp="1"/>
          </p:cNvSpPr>
          <p:nvPr>
            <p:ph idx="1"/>
          </p:nvPr>
        </p:nvSpPr>
        <p:spPr>
          <a:xfrm>
            <a:off x="838200" y="1812576"/>
            <a:ext cx="5257800" cy="4634790"/>
          </a:xfrm>
        </p:spPr>
        <p:txBody>
          <a:bodyPr>
            <a:normAutofit/>
          </a:bodyPr>
          <a:lstStyle/>
          <a:p>
            <a:pPr marL="0" indent="0">
              <a:buNone/>
            </a:pPr>
            <a:r>
              <a:rPr lang="ja-JP" altLang="en-US" b="1" dirty="0">
                <a:solidFill>
                  <a:srgbClr val="549E39"/>
                </a:solidFill>
                <a:latin typeface="Yu Gothic" panose="020B0400000000000000" pitchFamily="50" charset="-128"/>
                <a:ea typeface="Yu Gothic" panose="020B0400000000000000" pitchFamily="50" charset="-128"/>
              </a:rPr>
              <a:t>浸水</a:t>
            </a:r>
            <a:r>
              <a:rPr kumimoji="1" lang="ja-JP" altLang="en-US" b="1" dirty="0">
                <a:solidFill>
                  <a:srgbClr val="549E39"/>
                </a:solidFill>
                <a:latin typeface="Yu Gothic" panose="020B0400000000000000" pitchFamily="50" charset="-128"/>
                <a:ea typeface="Yu Gothic" panose="020B0400000000000000" pitchFamily="50" charset="-128"/>
              </a:rPr>
              <a:t>領域の特徴</a:t>
            </a:r>
            <a:endParaRPr lang="en-US" altLang="ja-JP" sz="2800" dirty="0">
              <a:latin typeface="Yu Gothic" panose="020B0400000000000000" pitchFamily="50" charset="-128"/>
              <a:ea typeface="Yu Gothic" panose="020B0400000000000000" pitchFamily="50" charset="-128"/>
            </a:endParaRPr>
          </a:p>
          <a:p>
            <a:r>
              <a:rPr lang="ja-JP" altLang="en-US" sz="2800" dirty="0"/>
              <a:t>赤色が強く</a:t>
            </a:r>
            <a:r>
              <a:rPr lang="ja-JP" altLang="en-US" sz="2800" b="1" dirty="0">
                <a:solidFill>
                  <a:srgbClr val="FF4829"/>
                </a:solidFill>
                <a:latin typeface="Yu Gothic" panose="020B0400000000000000" pitchFamily="50" charset="-128"/>
                <a:ea typeface="Yu Gothic" panose="020B0400000000000000" pitchFamily="50" charset="-128"/>
              </a:rPr>
              <a:t>輝度</a:t>
            </a:r>
            <a:r>
              <a:rPr lang="ja-JP" altLang="en-US" sz="2800" dirty="0"/>
              <a:t>が高い</a:t>
            </a:r>
            <a:endParaRPr lang="en-US" altLang="ja-JP" sz="2400" dirty="0"/>
          </a:p>
          <a:p>
            <a:pPr>
              <a:buClr>
                <a:srgbClr val="3B3838"/>
              </a:buClr>
            </a:pPr>
            <a:r>
              <a:rPr lang="ja-JP" altLang="en-US" sz="2800" b="1" dirty="0">
                <a:solidFill>
                  <a:srgbClr val="FF0000"/>
                </a:solidFill>
                <a:latin typeface="Yu Gothic" panose="020B0400000000000000" pitchFamily="50" charset="-128"/>
                <a:ea typeface="Yu Gothic" panose="020B0400000000000000" pitchFamily="50" charset="-128"/>
              </a:rPr>
              <a:t>均一度</a:t>
            </a:r>
            <a:r>
              <a:rPr lang="ja-JP" altLang="en-US" sz="2800" dirty="0"/>
              <a:t>が高い</a:t>
            </a:r>
            <a:endParaRPr lang="en-US" altLang="ja-JP" sz="2800" dirty="0"/>
          </a:p>
          <a:p>
            <a:pPr lvl="1"/>
            <a:r>
              <a:rPr lang="ja-JP" altLang="en-US" sz="2600" dirty="0"/>
              <a:t>表面が滑らかなため</a:t>
            </a:r>
            <a:endParaRPr lang="en-US" altLang="ja-JP" sz="2600" dirty="0"/>
          </a:p>
          <a:p>
            <a:pPr lvl="1"/>
            <a:endParaRPr lang="en-US" altLang="ja-JP" sz="2400" dirty="0"/>
          </a:p>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閾値処理にて検出</a:t>
            </a:r>
          </a:p>
          <a:p>
            <a:r>
              <a:rPr lang="ja-JP" altLang="en-US" sz="2800" dirty="0"/>
              <a:t>領域毎にエッジ抽出率を算出</a:t>
            </a:r>
            <a:endParaRPr lang="en-US" altLang="ja-JP" sz="2800"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35</a:t>
            </a:fld>
            <a:endParaRPr kumimoji="1" lang="ja-JP" altLang="en-US"/>
          </a:p>
        </p:txBody>
      </p:sp>
      <p:pic>
        <p:nvPicPr>
          <p:cNvPr id="6" name="図 5">
            <a:extLst>
              <a:ext uri="{FF2B5EF4-FFF2-40B4-BE49-F238E27FC236}">
                <a16:creationId xmlns:a16="http://schemas.microsoft.com/office/drawing/2014/main" id="{3CC85166-BD8A-4675-9EDE-9D3E07675F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09241" y="2928319"/>
            <a:ext cx="5455937" cy="3066236"/>
          </a:xfrm>
          <a:prstGeom prst="rect">
            <a:avLst/>
          </a:prstGeom>
        </p:spPr>
      </p:pic>
      <p:sp>
        <p:nvSpPr>
          <p:cNvPr id="5" name="四角形: 角を丸くする 4">
            <a:extLst>
              <a:ext uri="{FF2B5EF4-FFF2-40B4-BE49-F238E27FC236}">
                <a16:creationId xmlns:a16="http://schemas.microsoft.com/office/drawing/2014/main" id="{65CE7EB8-C16B-4AFA-B3E3-0F6A3C8E3013}"/>
              </a:ext>
            </a:extLst>
          </p:cNvPr>
          <p:cNvSpPr/>
          <p:nvPr/>
        </p:nvSpPr>
        <p:spPr>
          <a:xfrm>
            <a:off x="8343804" y="5306587"/>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浸水</a:t>
            </a: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領域検出</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0" name="四角形: 対角を丸める 9">
            <a:extLst>
              <a:ext uri="{FF2B5EF4-FFF2-40B4-BE49-F238E27FC236}">
                <a16:creationId xmlns:a16="http://schemas.microsoft.com/office/drawing/2014/main" id="{7F3649F7-D2FC-4039-AD33-7CCD6755096D}"/>
              </a:ext>
            </a:extLst>
          </p:cNvPr>
          <p:cNvSpPr/>
          <p:nvPr/>
        </p:nvSpPr>
        <p:spPr>
          <a:xfrm>
            <a:off x="9110445" y="6188275"/>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accent6">
                    <a:lumMod val="75000"/>
                  </a:schemeClr>
                </a:solidFill>
                <a:latin typeface="Yu Gothic" panose="020B0400000000000000" pitchFamily="50" charset="-128"/>
                <a:ea typeface="Yu Gothic" panose="020B0400000000000000" pitchFamily="50" charset="-128"/>
              </a:rPr>
              <a:t>検出</a:t>
            </a: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処理</a:t>
            </a:r>
          </a:p>
        </p:txBody>
      </p:sp>
    </p:spTree>
    <p:extLst>
      <p:ext uri="{BB962C8B-B14F-4D97-AF65-F5344CB8AC3E}">
        <p14:creationId xmlns:p14="http://schemas.microsoft.com/office/powerpoint/2010/main" val="653093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lstStyle/>
          <a:p>
            <a:r>
              <a:rPr kumimoji="1" lang="ja-JP" altLang="en-US" dirty="0"/>
              <a:t>不要領域検出</a:t>
            </a:r>
            <a:r>
              <a:rPr kumimoji="1" lang="en-US" altLang="ja-JP" dirty="0"/>
              <a:t>【</a:t>
            </a:r>
            <a:r>
              <a:rPr kumimoji="1" lang="ja-JP" altLang="en-US" dirty="0"/>
              <a:t>空・植生領域</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53A959B-4289-45BF-97CF-D214D40965A8}"/>
              </a:ext>
            </a:extLst>
          </p:cNvPr>
          <p:cNvSpPr>
            <a:spLocks noGrp="1"/>
          </p:cNvSpPr>
          <p:nvPr>
            <p:ph idx="1"/>
          </p:nvPr>
        </p:nvSpPr>
        <p:spPr>
          <a:xfrm>
            <a:off x="838200" y="1812576"/>
            <a:ext cx="5257800" cy="4634790"/>
          </a:xfrm>
        </p:spPr>
        <p:txBody>
          <a:bodyPr>
            <a:normAutofit/>
          </a:bodyPr>
          <a:lstStyle/>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空領域の特徴</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ja-JP" altLang="en-US" sz="2800" dirty="0"/>
              <a:t>青色が強く輝度が高い</a:t>
            </a:r>
            <a:endParaRPr lang="en-US" altLang="ja-JP" sz="2000" dirty="0"/>
          </a:p>
          <a:p>
            <a:pPr marL="0" indent="0">
              <a:buNone/>
            </a:pPr>
            <a:r>
              <a:rPr lang="ja-JP" altLang="en-US" b="1" dirty="0">
                <a:solidFill>
                  <a:srgbClr val="549E39"/>
                </a:solidFill>
                <a:latin typeface="Yu Gothic" panose="020B0400000000000000" pitchFamily="50" charset="-128"/>
                <a:ea typeface="Yu Gothic" panose="020B0400000000000000" pitchFamily="50" charset="-128"/>
              </a:rPr>
              <a:t>植生領域の特徴</a:t>
            </a:r>
            <a:endParaRPr lang="en-US" altLang="ja-JP" sz="2800" b="1" dirty="0">
              <a:solidFill>
                <a:srgbClr val="549E39"/>
              </a:solidFill>
              <a:latin typeface="Yu Gothic" panose="020B0400000000000000" pitchFamily="50" charset="-128"/>
              <a:ea typeface="Yu Gothic" panose="020B0400000000000000" pitchFamily="50" charset="-128"/>
            </a:endParaRPr>
          </a:p>
          <a:p>
            <a:r>
              <a:rPr lang="ja-JP" altLang="en-US" sz="2800" dirty="0"/>
              <a:t>緑色が強い</a:t>
            </a:r>
            <a:endParaRPr lang="en-US" altLang="ja-JP" sz="2000" dirty="0"/>
          </a:p>
          <a:p>
            <a:pPr lvl="1"/>
            <a:endParaRPr lang="ja-JP" altLang="en-US" sz="2000" dirty="0"/>
          </a:p>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閾値処理にて検出</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en-US" altLang="ja-JP" sz="2800" dirty="0"/>
              <a:t>L*a*b*</a:t>
            </a:r>
            <a:r>
              <a:rPr lang="ja-JP" altLang="en-US" sz="2800" dirty="0"/>
              <a:t>色空間は</a:t>
            </a:r>
            <a:r>
              <a:rPr lang="ja-JP" altLang="en-US" sz="2800" b="1" dirty="0">
                <a:solidFill>
                  <a:srgbClr val="FF4829"/>
                </a:solidFill>
                <a:latin typeface="Yu Gothic" panose="020B0400000000000000" pitchFamily="50" charset="-128"/>
                <a:ea typeface="Yu Gothic" panose="020B0400000000000000" pitchFamily="50" charset="-128"/>
              </a:rPr>
              <a:t>色判別に有効</a:t>
            </a:r>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36</a:t>
            </a:fld>
            <a:endParaRPr kumimoji="1" lang="ja-JP" altLang="en-US"/>
          </a:p>
        </p:txBody>
      </p:sp>
      <p:pic>
        <p:nvPicPr>
          <p:cNvPr id="6" name="図 5">
            <a:extLst>
              <a:ext uri="{FF2B5EF4-FFF2-40B4-BE49-F238E27FC236}">
                <a16:creationId xmlns:a16="http://schemas.microsoft.com/office/drawing/2014/main" id="{3CC85166-BD8A-4675-9EDE-9D3E07675F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32304" y="3100647"/>
            <a:ext cx="5455937" cy="3066237"/>
          </a:xfrm>
          <a:prstGeom prst="rect">
            <a:avLst/>
          </a:prstGeom>
        </p:spPr>
      </p:pic>
      <p:sp>
        <p:nvSpPr>
          <p:cNvPr id="5" name="四角形: 角を丸くする 4">
            <a:extLst>
              <a:ext uri="{FF2B5EF4-FFF2-40B4-BE49-F238E27FC236}">
                <a16:creationId xmlns:a16="http://schemas.microsoft.com/office/drawing/2014/main" id="{65CE7EB8-C16B-4AFA-B3E3-0F6A3C8E3013}"/>
              </a:ext>
            </a:extLst>
          </p:cNvPr>
          <p:cNvSpPr/>
          <p:nvPr/>
        </p:nvSpPr>
        <p:spPr>
          <a:xfrm>
            <a:off x="8337144" y="5469832"/>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空・植生領域検出</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graphicFrame>
        <p:nvGraphicFramePr>
          <p:cNvPr id="9" name="表 9">
            <a:extLst>
              <a:ext uri="{FF2B5EF4-FFF2-40B4-BE49-F238E27FC236}">
                <a16:creationId xmlns:a16="http://schemas.microsoft.com/office/drawing/2014/main" id="{AF80CFC2-7FEE-44EF-8345-4CDA21EFDC55}"/>
              </a:ext>
            </a:extLst>
          </p:cNvPr>
          <p:cNvGraphicFramePr>
            <a:graphicFrameLocks noGrp="1"/>
          </p:cNvGraphicFramePr>
          <p:nvPr/>
        </p:nvGraphicFramePr>
        <p:xfrm>
          <a:off x="6266074" y="1551255"/>
          <a:ext cx="5499104" cy="1446000"/>
        </p:xfrm>
        <a:graphic>
          <a:graphicData uri="http://schemas.openxmlformats.org/drawingml/2006/table">
            <a:tbl>
              <a:tblPr firstRow="1" bandRow="1">
                <a:tableStyleId>{93296810-A885-4BE3-A3E7-6D5BEEA58F35}</a:tableStyleId>
              </a:tblPr>
              <a:tblGrid>
                <a:gridCol w="1374776">
                  <a:extLst>
                    <a:ext uri="{9D8B030D-6E8A-4147-A177-3AD203B41FA5}">
                      <a16:colId xmlns:a16="http://schemas.microsoft.com/office/drawing/2014/main" val="71540592"/>
                    </a:ext>
                  </a:extLst>
                </a:gridCol>
                <a:gridCol w="1374776">
                  <a:extLst>
                    <a:ext uri="{9D8B030D-6E8A-4147-A177-3AD203B41FA5}">
                      <a16:colId xmlns:a16="http://schemas.microsoft.com/office/drawing/2014/main" val="1373834857"/>
                    </a:ext>
                  </a:extLst>
                </a:gridCol>
                <a:gridCol w="1374776">
                  <a:extLst>
                    <a:ext uri="{9D8B030D-6E8A-4147-A177-3AD203B41FA5}">
                      <a16:colId xmlns:a16="http://schemas.microsoft.com/office/drawing/2014/main" val="2238545932"/>
                    </a:ext>
                  </a:extLst>
                </a:gridCol>
                <a:gridCol w="1374776">
                  <a:extLst>
                    <a:ext uri="{9D8B030D-6E8A-4147-A177-3AD203B41FA5}">
                      <a16:colId xmlns:a16="http://schemas.microsoft.com/office/drawing/2014/main" val="4138967585"/>
                    </a:ext>
                  </a:extLst>
                </a:gridCol>
              </a:tblGrid>
              <a:tr h="482000">
                <a:tc>
                  <a:txBody>
                    <a:bodyPr/>
                    <a:lstStyle/>
                    <a:p>
                      <a:pPr algn="ctr"/>
                      <a:r>
                        <a:rPr kumimoji="1" lang="ja-JP" altLang="en-US" b="1" dirty="0">
                          <a:latin typeface="Yu Gothic" panose="020B0400000000000000" pitchFamily="50" charset="-128"/>
                          <a:ea typeface="Yu Gothic" panose="020B0400000000000000" pitchFamily="50" charset="-128"/>
                        </a:rPr>
                        <a:t>領域</a:t>
                      </a:r>
                    </a:p>
                  </a:txBody>
                  <a:tcPr anchor="ctr"/>
                </a:tc>
                <a:tc>
                  <a:txBody>
                    <a:bodyPr/>
                    <a:lstStyle/>
                    <a:p>
                      <a:pPr algn="ctr"/>
                      <a:r>
                        <a:rPr kumimoji="1" lang="ja-JP" altLang="en-US" b="1" dirty="0">
                          <a:latin typeface="Yu Gothic" panose="020B0400000000000000" pitchFamily="50" charset="-128"/>
                          <a:ea typeface="Yu Gothic" panose="020B0400000000000000" pitchFamily="50" charset="-128"/>
                        </a:rPr>
                        <a:t>輝度（</a:t>
                      </a:r>
                      <a:r>
                        <a:rPr kumimoji="1" lang="en-US" altLang="ja-JP" b="1" dirty="0">
                          <a:latin typeface="Yu Gothic" panose="020B0400000000000000" pitchFamily="50" charset="-128"/>
                          <a:ea typeface="Yu Gothic" panose="020B0400000000000000" pitchFamily="50" charset="-128"/>
                        </a:rPr>
                        <a:t>L*</a:t>
                      </a:r>
                      <a:r>
                        <a:rPr kumimoji="1" lang="ja-JP" altLang="en-US" b="1" dirty="0">
                          <a:latin typeface="Yu Gothic" panose="020B0400000000000000" pitchFamily="50" charset="-128"/>
                          <a:ea typeface="Yu Gothic" panose="020B0400000000000000" pitchFamily="50" charset="-128"/>
                        </a:rPr>
                        <a:t>）</a:t>
                      </a:r>
                    </a:p>
                  </a:txBody>
                  <a:tcPr anchor="ctr"/>
                </a:tc>
                <a:tc>
                  <a:txBody>
                    <a:bodyPr/>
                    <a:lstStyle/>
                    <a:p>
                      <a:pPr algn="ctr"/>
                      <a:r>
                        <a:rPr kumimoji="1" lang="ja-JP" altLang="en-US" b="1" dirty="0">
                          <a:latin typeface="Yu Gothic" panose="020B0400000000000000" pitchFamily="50" charset="-128"/>
                          <a:ea typeface="Yu Gothic" panose="020B0400000000000000" pitchFamily="50" charset="-128"/>
                        </a:rPr>
                        <a:t>色相（</a:t>
                      </a:r>
                      <a:r>
                        <a:rPr kumimoji="1" lang="en-US" altLang="ja-JP" b="1" dirty="0">
                          <a:latin typeface="Yu Gothic" panose="020B0400000000000000" pitchFamily="50" charset="-128"/>
                          <a:ea typeface="Yu Gothic" panose="020B0400000000000000" pitchFamily="50" charset="-128"/>
                        </a:rPr>
                        <a:t>a</a:t>
                      </a:r>
                      <a:r>
                        <a:rPr kumimoji="1" lang="ja-JP" altLang="en-US" b="1" dirty="0">
                          <a:latin typeface="Yu Gothic" panose="020B0400000000000000" pitchFamily="50" charset="-128"/>
                          <a:ea typeface="Yu Gothic" panose="020B0400000000000000" pitchFamily="50" charset="-128"/>
                        </a:rPr>
                        <a:t>*）</a:t>
                      </a:r>
                    </a:p>
                  </a:txBody>
                  <a:tcPr anchor="ctr"/>
                </a:tc>
                <a:tc>
                  <a:txBody>
                    <a:bodyPr/>
                    <a:lstStyle/>
                    <a:p>
                      <a:pPr algn="ctr"/>
                      <a:r>
                        <a:rPr kumimoji="1" lang="ja-JP" altLang="en-US" b="1" dirty="0">
                          <a:latin typeface="Yu Gothic" panose="020B0400000000000000" pitchFamily="50" charset="-128"/>
                          <a:ea typeface="Yu Gothic" panose="020B0400000000000000" pitchFamily="50" charset="-128"/>
                        </a:rPr>
                        <a:t>色相（</a:t>
                      </a:r>
                      <a:r>
                        <a:rPr kumimoji="1" lang="en-US" altLang="ja-JP" b="1" dirty="0">
                          <a:latin typeface="Yu Gothic" panose="020B0400000000000000" pitchFamily="50" charset="-128"/>
                          <a:ea typeface="Yu Gothic" panose="020B0400000000000000" pitchFamily="50" charset="-128"/>
                        </a:rPr>
                        <a:t>b*</a:t>
                      </a:r>
                      <a:r>
                        <a:rPr kumimoji="1" lang="ja-JP" altLang="en-US" b="1" dirty="0">
                          <a:latin typeface="Yu Gothic" panose="020B0400000000000000" pitchFamily="50" charset="-128"/>
                          <a:ea typeface="Yu Gothic" panose="020B0400000000000000" pitchFamily="50" charset="-128"/>
                        </a:rPr>
                        <a:t>）</a:t>
                      </a:r>
                    </a:p>
                  </a:txBody>
                  <a:tcPr anchor="ctr"/>
                </a:tc>
                <a:extLst>
                  <a:ext uri="{0D108BD9-81ED-4DB2-BD59-A6C34878D82A}">
                    <a16:rowId xmlns:a16="http://schemas.microsoft.com/office/drawing/2014/main" val="4151348114"/>
                  </a:ext>
                </a:extLst>
              </a:tr>
              <a:tr h="482000">
                <a:tc>
                  <a:txBody>
                    <a:bodyPr/>
                    <a:lstStyle/>
                    <a:p>
                      <a:pPr algn="ctr"/>
                      <a:r>
                        <a:rPr kumimoji="1" lang="ja-JP" altLang="en-US" b="0" dirty="0">
                          <a:latin typeface="Yu Gothic Medium" panose="020B0500000000000000" pitchFamily="50" charset="-128"/>
                          <a:ea typeface="Yu Gothic Medium" panose="020B0500000000000000" pitchFamily="50" charset="-128"/>
                        </a:rPr>
                        <a:t>空</a:t>
                      </a:r>
                    </a:p>
                  </a:txBody>
                  <a:tcPr anchor="ctr"/>
                </a:tc>
                <a:tc>
                  <a:txBody>
                    <a:bodyPr/>
                    <a:lstStyle/>
                    <a:p>
                      <a:pPr algn="ctr"/>
                      <a:r>
                        <a:rPr kumimoji="1" lang="ja-JP" altLang="en-US" b="0" dirty="0">
                          <a:latin typeface="Yu Gothic Medium" panose="020B0500000000000000" pitchFamily="50" charset="-128"/>
                          <a:ea typeface="Yu Gothic Medium" panose="020B0500000000000000" pitchFamily="50" charset="-128"/>
                        </a:rPr>
                        <a:t>高い</a:t>
                      </a:r>
                    </a:p>
                  </a:txBody>
                  <a:tcPr anchor="ctr"/>
                </a:tc>
                <a:tc>
                  <a:txBody>
                    <a:bodyPr/>
                    <a:lstStyle/>
                    <a:p>
                      <a:pPr algn="ctr"/>
                      <a:r>
                        <a:rPr kumimoji="1" lang="ja-JP" altLang="en-US" b="0" dirty="0">
                          <a:latin typeface="Yu Gothic Medium" panose="020B0500000000000000" pitchFamily="50" charset="-128"/>
                          <a:ea typeface="Yu Gothic Medium" panose="020B0500000000000000" pitchFamily="50" charset="-128"/>
                        </a:rPr>
                        <a:t>－</a:t>
                      </a:r>
                    </a:p>
                  </a:txBody>
                  <a:tcPr anchor="ctr"/>
                </a:tc>
                <a:tc>
                  <a:txBody>
                    <a:bodyPr/>
                    <a:lstStyle/>
                    <a:p>
                      <a:pPr algn="ctr"/>
                      <a:r>
                        <a:rPr kumimoji="1" lang="ja-JP" altLang="en-US" b="0" dirty="0">
                          <a:latin typeface="Yu Gothic Medium" panose="020B0500000000000000" pitchFamily="50" charset="-128"/>
                          <a:ea typeface="Yu Gothic Medium" panose="020B0500000000000000" pitchFamily="50" charset="-128"/>
                        </a:rPr>
                        <a:t>青（低い）</a:t>
                      </a:r>
                    </a:p>
                  </a:txBody>
                  <a:tcPr anchor="ctr"/>
                </a:tc>
                <a:extLst>
                  <a:ext uri="{0D108BD9-81ED-4DB2-BD59-A6C34878D82A}">
                    <a16:rowId xmlns:a16="http://schemas.microsoft.com/office/drawing/2014/main" val="791151367"/>
                  </a:ext>
                </a:extLst>
              </a:tr>
              <a:tr h="482000">
                <a:tc>
                  <a:txBody>
                    <a:bodyPr/>
                    <a:lstStyle/>
                    <a:p>
                      <a:pPr algn="ctr"/>
                      <a:r>
                        <a:rPr kumimoji="1" lang="ja-JP" altLang="en-US" b="0" dirty="0">
                          <a:latin typeface="Yu Gothic Medium" panose="020B0500000000000000" pitchFamily="50" charset="-128"/>
                          <a:ea typeface="Yu Gothic Medium" panose="020B0500000000000000" pitchFamily="50" charset="-128"/>
                        </a:rPr>
                        <a:t>植生</a:t>
                      </a:r>
                    </a:p>
                  </a:txBody>
                  <a:tcPr anchor="ctr"/>
                </a:tc>
                <a:tc>
                  <a:txBody>
                    <a:bodyPr/>
                    <a:lstStyle/>
                    <a:p>
                      <a:pPr algn="ctr"/>
                      <a:r>
                        <a:rPr kumimoji="1" lang="ja-JP" altLang="en-US" b="0" dirty="0">
                          <a:latin typeface="Yu Gothic Medium" panose="020B0500000000000000" pitchFamily="50" charset="-128"/>
                          <a:ea typeface="Yu Gothic Medium" panose="020B0500000000000000" pitchFamily="50" charset="-128"/>
                        </a:rPr>
                        <a:t>－</a:t>
                      </a:r>
                    </a:p>
                  </a:txBody>
                  <a:tcPr anchor="ctr"/>
                </a:tc>
                <a:tc>
                  <a:txBody>
                    <a:bodyPr/>
                    <a:lstStyle/>
                    <a:p>
                      <a:pPr algn="ctr"/>
                      <a:r>
                        <a:rPr kumimoji="1" lang="ja-JP" altLang="en-US" b="0" dirty="0">
                          <a:latin typeface="Yu Gothic Medium" panose="020B0500000000000000" pitchFamily="50" charset="-128"/>
                          <a:ea typeface="Yu Gothic Medium" panose="020B0500000000000000" pitchFamily="50" charset="-128"/>
                        </a:rPr>
                        <a:t>緑（低い）</a:t>
                      </a:r>
                    </a:p>
                  </a:txBody>
                  <a:tcPr anchor="ctr"/>
                </a:tc>
                <a:tc>
                  <a:txBody>
                    <a:bodyPr/>
                    <a:lstStyle/>
                    <a:p>
                      <a:pPr algn="ctr"/>
                      <a:r>
                        <a:rPr kumimoji="1" lang="ja-JP" altLang="en-US" b="0" dirty="0">
                          <a:latin typeface="Yu Gothic Medium" panose="020B0500000000000000" pitchFamily="50" charset="-128"/>
                          <a:ea typeface="Yu Gothic Medium" panose="020B0500000000000000" pitchFamily="50" charset="-128"/>
                        </a:rPr>
                        <a:t>－</a:t>
                      </a:r>
                    </a:p>
                  </a:txBody>
                  <a:tcPr anchor="ctr"/>
                </a:tc>
                <a:extLst>
                  <a:ext uri="{0D108BD9-81ED-4DB2-BD59-A6C34878D82A}">
                    <a16:rowId xmlns:a16="http://schemas.microsoft.com/office/drawing/2014/main" val="1598786319"/>
                  </a:ext>
                </a:extLst>
              </a:tr>
            </a:tbl>
          </a:graphicData>
        </a:graphic>
      </p:graphicFrame>
      <p:sp>
        <p:nvSpPr>
          <p:cNvPr id="10" name="四角形: 対角を丸める 9">
            <a:extLst>
              <a:ext uri="{FF2B5EF4-FFF2-40B4-BE49-F238E27FC236}">
                <a16:creationId xmlns:a16="http://schemas.microsoft.com/office/drawing/2014/main" id="{DBF98EB6-B1BC-4187-96B2-43D45125721C}"/>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solidFill>
                  <a:schemeClr val="accent6">
                    <a:lumMod val="75000"/>
                  </a:schemeClr>
                </a:solidFill>
                <a:latin typeface="Yu Gothic" panose="020B0400000000000000" pitchFamily="50" charset="-128"/>
                <a:ea typeface="Yu Gothic" panose="020B0400000000000000" pitchFamily="50" charset="-128"/>
              </a:rPr>
              <a:t>検出</a:t>
            </a: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処理</a:t>
            </a:r>
          </a:p>
        </p:txBody>
      </p:sp>
    </p:spTree>
    <p:extLst>
      <p:ext uri="{BB962C8B-B14F-4D97-AF65-F5344CB8AC3E}">
        <p14:creationId xmlns:p14="http://schemas.microsoft.com/office/powerpoint/2010/main" val="2549480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373AEE-C56D-42D6-9ECB-B1BD8B052A75}"/>
              </a:ext>
            </a:extLst>
          </p:cNvPr>
          <p:cNvSpPr>
            <a:spLocks noGrp="1"/>
          </p:cNvSpPr>
          <p:nvPr>
            <p:ph type="title"/>
          </p:nvPr>
        </p:nvSpPr>
        <p:spPr/>
        <p:txBody>
          <a:bodyPr/>
          <a:lstStyle/>
          <a:p>
            <a:r>
              <a:rPr lang="ja-JP" altLang="en-US" dirty="0"/>
              <a:t>不要領域検出</a:t>
            </a:r>
            <a:r>
              <a:rPr lang="en-US" altLang="ja-JP" dirty="0"/>
              <a:t>【</a:t>
            </a:r>
            <a:r>
              <a:rPr lang="ja-JP" altLang="en-US" dirty="0"/>
              <a:t>瓦礫</a:t>
            </a:r>
            <a:r>
              <a:rPr kumimoji="1" lang="ja-JP" altLang="en-US" dirty="0"/>
              <a:t>・建物領域</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53A959B-4289-45BF-97CF-D214D40965A8}"/>
              </a:ext>
            </a:extLst>
          </p:cNvPr>
          <p:cNvSpPr>
            <a:spLocks noGrp="1"/>
          </p:cNvSpPr>
          <p:nvPr>
            <p:ph idx="1"/>
          </p:nvPr>
        </p:nvSpPr>
        <p:spPr>
          <a:xfrm>
            <a:off x="838200" y="1812576"/>
            <a:ext cx="5257800" cy="4634790"/>
          </a:xfrm>
        </p:spPr>
        <p:txBody>
          <a:bodyPr>
            <a:normAutofit fontScale="92500" lnSpcReduction="10000"/>
          </a:bodyPr>
          <a:lstStyle/>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瓦礫領域の特徴</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ja-JP" altLang="en-US" sz="2800" dirty="0"/>
              <a:t>均一度が低い</a:t>
            </a:r>
            <a:endParaRPr lang="en-US" altLang="ja-JP" sz="2800" dirty="0"/>
          </a:p>
          <a:p>
            <a:pPr lvl="1"/>
            <a:r>
              <a:rPr lang="ja-JP" altLang="en-US" sz="2600" dirty="0"/>
              <a:t>画素にばらつきがある</a:t>
            </a:r>
            <a:endParaRPr lang="en-US" altLang="ja-JP" sz="2400" dirty="0"/>
          </a:p>
          <a:p>
            <a:pPr marL="0" indent="0">
              <a:buNone/>
            </a:pPr>
            <a:r>
              <a:rPr lang="ja-JP" altLang="en-US" b="1" dirty="0">
                <a:solidFill>
                  <a:srgbClr val="549E39"/>
                </a:solidFill>
                <a:latin typeface="Yu Gothic" panose="020B0400000000000000" pitchFamily="50" charset="-128"/>
                <a:ea typeface="Yu Gothic" panose="020B0400000000000000" pitchFamily="50" charset="-128"/>
              </a:rPr>
              <a:t>建物領域の特徴</a:t>
            </a:r>
            <a:endParaRPr lang="en-US" altLang="ja-JP" sz="2800" b="1" dirty="0">
              <a:solidFill>
                <a:srgbClr val="549E39"/>
              </a:solidFill>
              <a:latin typeface="Yu Gothic" panose="020B0400000000000000" pitchFamily="50" charset="-128"/>
              <a:ea typeface="Yu Gothic" panose="020B0400000000000000" pitchFamily="50" charset="-128"/>
            </a:endParaRPr>
          </a:p>
          <a:p>
            <a:r>
              <a:rPr lang="ja-JP" altLang="en-US" sz="2800" dirty="0"/>
              <a:t>均一度が高い</a:t>
            </a:r>
            <a:endParaRPr lang="en-US" altLang="ja-JP" sz="2800" dirty="0"/>
          </a:p>
          <a:p>
            <a:pPr lvl="1"/>
            <a:r>
              <a:rPr lang="ja-JP" altLang="en-US" sz="2600" dirty="0"/>
              <a:t>屋根や壁面が均一</a:t>
            </a:r>
            <a:endParaRPr lang="ja-JP" altLang="en-US" sz="2400" dirty="0"/>
          </a:p>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閾値処理にて検出</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ja-JP" altLang="en-US" sz="2800" dirty="0"/>
              <a:t>エッジ・</a:t>
            </a:r>
            <a:r>
              <a:rPr lang="en-US" altLang="ja-JP" sz="2800" dirty="0" err="1"/>
              <a:t>GSI</a:t>
            </a:r>
            <a:r>
              <a:rPr lang="ja-JP" altLang="en-US" sz="2800" dirty="0"/>
              <a:t>は</a:t>
            </a:r>
            <a:r>
              <a:rPr lang="ja-JP" altLang="en-US" sz="2800" b="1" dirty="0">
                <a:solidFill>
                  <a:srgbClr val="FF4829"/>
                </a:solidFill>
                <a:latin typeface="Yu Gothic" panose="020B0400000000000000" pitchFamily="50" charset="-128"/>
                <a:ea typeface="Yu Gothic" panose="020B0400000000000000" pitchFamily="50" charset="-128"/>
              </a:rPr>
              <a:t>均一度</a:t>
            </a:r>
            <a:r>
              <a:rPr lang="ja-JP" altLang="en-US" sz="2800" dirty="0"/>
              <a:t>の指標</a:t>
            </a:r>
            <a:endParaRPr lang="en-US" altLang="ja-JP" sz="2800" dirty="0"/>
          </a:p>
        </p:txBody>
      </p:sp>
      <p:sp>
        <p:nvSpPr>
          <p:cNvPr id="4" name="スライド番号プレースホルダー 3">
            <a:extLst>
              <a:ext uri="{FF2B5EF4-FFF2-40B4-BE49-F238E27FC236}">
                <a16:creationId xmlns:a16="http://schemas.microsoft.com/office/drawing/2014/main" id="{F6889F57-9234-466F-A006-E37C823D3CF0}"/>
              </a:ext>
            </a:extLst>
          </p:cNvPr>
          <p:cNvSpPr>
            <a:spLocks noGrp="1"/>
          </p:cNvSpPr>
          <p:nvPr>
            <p:ph type="sldNum" sz="quarter" idx="12"/>
          </p:nvPr>
        </p:nvSpPr>
        <p:spPr/>
        <p:txBody>
          <a:bodyPr/>
          <a:lstStyle/>
          <a:p>
            <a:fld id="{761C07DB-4253-4F3B-B907-E12F739F66DD}" type="slidenum">
              <a:rPr kumimoji="1" lang="ja-JP" altLang="en-US" smtClean="0"/>
              <a:t>37</a:t>
            </a:fld>
            <a:endParaRPr kumimoji="1" lang="ja-JP" altLang="en-US"/>
          </a:p>
        </p:txBody>
      </p:sp>
      <p:pic>
        <p:nvPicPr>
          <p:cNvPr id="6" name="図 5">
            <a:extLst>
              <a:ext uri="{FF2B5EF4-FFF2-40B4-BE49-F238E27FC236}">
                <a16:creationId xmlns:a16="http://schemas.microsoft.com/office/drawing/2014/main" id="{3CC85166-BD8A-4675-9EDE-9D3E07675F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32305" y="3100647"/>
            <a:ext cx="5455937" cy="3066237"/>
          </a:xfrm>
          <a:prstGeom prst="rect">
            <a:avLst/>
          </a:prstGeom>
        </p:spPr>
      </p:pic>
      <p:sp>
        <p:nvSpPr>
          <p:cNvPr id="5" name="四角形: 角を丸くする 4">
            <a:extLst>
              <a:ext uri="{FF2B5EF4-FFF2-40B4-BE49-F238E27FC236}">
                <a16:creationId xmlns:a16="http://schemas.microsoft.com/office/drawing/2014/main" id="{65CE7EB8-C16B-4AFA-B3E3-0F6A3C8E3013}"/>
              </a:ext>
            </a:extLst>
          </p:cNvPr>
          <p:cNvSpPr/>
          <p:nvPr/>
        </p:nvSpPr>
        <p:spPr>
          <a:xfrm>
            <a:off x="8337144" y="5469832"/>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b="1" dirty="0">
                <a:solidFill>
                  <a:schemeClr val="accent6">
                    <a:lumMod val="50000"/>
                  </a:schemeClr>
                </a:solidFill>
                <a:latin typeface="Yu Gothic Medium" panose="020B0500000000000000" pitchFamily="50" charset="-128"/>
                <a:ea typeface="Yu Gothic Medium" panose="020B0500000000000000" pitchFamily="50" charset="-128"/>
              </a:rPr>
              <a:t>瓦礫</a:t>
            </a:r>
            <a:r>
              <a:rPr kumimoji="1" lang="ja-JP" altLang="en-US" sz="2400" b="1" dirty="0">
                <a:solidFill>
                  <a:schemeClr val="accent6">
                    <a:lumMod val="50000"/>
                  </a:schemeClr>
                </a:solidFill>
                <a:latin typeface="Yu Gothic Medium" panose="020B0500000000000000" pitchFamily="50" charset="-128"/>
                <a:ea typeface="Yu Gothic Medium" panose="020B0500000000000000" pitchFamily="50" charset="-128"/>
              </a:rPr>
              <a:t>・建物領域検出</a:t>
            </a:r>
            <a:endParaRPr kumimoji="1" lang="ja-JP" altLang="en-US" b="1" dirty="0">
              <a:solidFill>
                <a:schemeClr val="accent6">
                  <a:lumMod val="50000"/>
                </a:schemeClr>
              </a:solidFill>
              <a:latin typeface="Yu Gothic Medium" panose="020B0500000000000000" pitchFamily="50" charset="-128"/>
              <a:ea typeface="Yu Gothic Medium" panose="020B0500000000000000" pitchFamily="50" charset="-128"/>
            </a:endParaRPr>
          </a:p>
        </p:txBody>
      </p:sp>
      <p:graphicFrame>
        <p:nvGraphicFramePr>
          <p:cNvPr id="9" name="表 9">
            <a:extLst>
              <a:ext uri="{FF2B5EF4-FFF2-40B4-BE49-F238E27FC236}">
                <a16:creationId xmlns:a16="http://schemas.microsoft.com/office/drawing/2014/main" id="{AF80CFC2-7FEE-44EF-8345-4CDA21EFDC55}"/>
              </a:ext>
            </a:extLst>
          </p:cNvPr>
          <p:cNvGraphicFramePr>
            <a:graphicFrameLocks noGrp="1"/>
          </p:cNvGraphicFramePr>
          <p:nvPr/>
        </p:nvGraphicFramePr>
        <p:xfrm>
          <a:off x="6289137" y="1681145"/>
          <a:ext cx="5499105" cy="1112520"/>
        </p:xfrm>
        <a:graphic>
          <a:graphicData uri="http://schemas.openxmlformats.org/drawingml/2006/table">
            <a:tbl>
              <a:tblPr firstRow="1" bandRow="1">
                <a:tableStyleId>{93296810-A885-4BE3-A3E7-6D5BEEA58F35}</a:tableStyleId>
              </a:tblPr>
              <a:tblGrid>
                <a:gridCol w="1833035">
                  <a:extLst>
                    <a:ext uri="{9D8B030D-6E8A-4147-A177-3AD203B41FA5}">
                      <a16:colId xmlns:a16="http://schemas.microsoft.com/office/drawing/2014/main" val="71540592"/>
                    </a:ext>
                  </a:extLst>
                </a:gridCol>
                <a:gridCol w="1833035">
                  <a:extLst>
                    <a:ext uri="{9D8B030D-6E8A-4147-A177-3AD203B41FA5}">
                      <a16:colId xmlns:a16="http://schemas.microsoft.com/office/drawing/2014/main" val="2238545932"/>
                    </a:ext>
                  </a:extLst>
                </a:gridCol>
                <a:gridCol w="1833035">
                  <a:extLst>
                    <a:ext uri="{9D8B030D-6E8A-4147-A177-3AD203B41FA5}">
                      <a16:colId xmlns:a16="http://schemas.microsoft.com/office/drawing/2014/main" val="4138967585"/>
                    </a:ext>
                  </a:extLst>
                </a:gridCol>
              </a:tblGrid>
              <a:tr h="370840">
                <a:tc>
                  <a:txBody>
                    <a:bodyPr/>
                    <a:lstStyle/>
                    <a:p>
                      <a:pPr algn="ctr"/>
                      <a:r>
                        <a:rPr kumimoji="1" lang="ja-JP" altLang="en-US" b="1" dirty="0"/>
                        <a:t>領域</a:t>
                      </a:r>
                    </a:p>
                  </a:txBody>
                  <a:tcPr/>
                </a:tc>
                <a:tc>
                  <a:txBody>
                    <a:bodyPr/>
                    <a:lstStyle/>
                    <a:p>
                      <a:pPr algn="ctr"/>
                      <a:r>
                        <a:rPr kumimoji="1" lang="ja-JP" altLang="en-US" b="1" dirty="0"/>
                        <a:t>均一度（エッジ）</a:t>
                      </a:r>
                    </a:p>
                  </a:txBody>
                  <a:tcPr/>
                </a:tc>
                <a:tc>
                  <a:txBody>
                    <a:bodyPr/>
                    <a:lstStyle/>
                    <a:p>
                      <a:pPr algn="ctr"/>
                      <a:r>
                        <a:rPr kumimoji="1" lang="ja-JP" altLang="en-US" b="1" dirty="0"/>
                        <a:t>均一度（</a:t>
                      </a:r>
                      <a:r>
                        <a:rPr kumimoji="1" lang="en-US" altLang="ja-JP" b="1" dirty="0" err="1"/>
                        <a:t>GSI</a:t>
                      </a:r>
                      <a:r>
                        <a:rPr kumimoji="1" lang="ja-JP" altLang="en-US" b="1" dirty="0"/>
                        <a:t>）</a:t>
                      </a:r>
                    </a:p>
                  </a:txBody>
                  <a:tcPr/>
                </a:tc>
                <a:extLst>
                  <a:ext uri="{0D108BD9-81ED-4DB2-BD59-A6C34878D82A}">
                    <a16:rowId xmlns:a16="http://schemas.microsoft.com/office/drawing/2014/main" val="4151348114"/>
                  </a:ext>
                </a:extLst>
              </a:tr>
              <a:tr h="370840">
                <a:tc>
                  <a:txBody>
                    <a:bodyPr/>
                    <a:lstStyle/>
                    <a:p>
                      <a:pPr algn="ctr"/>
                      <a:r>
                        <a:rPr kumimoji="1" lang="ja-JP" altLang="en-US" b="0" dirty="0"/>
                        <a:t>瓦礫</a:t>
                      </a:r>
                    </a:p>
                  </a:txBody>
                  <a:tcPr/>
                </a:tc>
                <a:tc>
                  <a:txBody>
                    <a:bodyPr/>
                    <a:lstStyle/>
                    <a:p>
                      <a:pPr algn="ctr"/>
                      <a:r>
                        <a:rPr kumimoji="1" lang="ja-JP" altLang="en-US" b="0" dirty="0"/>
                        <a:t>低い</a:t>
                      </a:r>
                    </a:p>
                  </a:txBody>
                  <a:tcPr/>
                </a:tc>
                <a:tc>
                  <a:txBody>
                    <a:bodyPr/>
                    <a:lstStyle/>
                    <a:p>
                      <a:pPr algn="ctr"/>
                      <a:r>
                        <a:rPr kumimoji="1" lang="ja-JP" altLang="en-US" b="0" dirty="0"/>
                        <a:t>－</a:t>
                      </a:r>
                    </a:p>
                  </a:txBody>
                  <a:tcPr/>
                </a:tc>
                <a:extLst>
                  <a:ext uri="{0D108BD9-81ED-4DB2-BD59-A6C34878D82A}">
                    <a16:rowId xmlns:a16="http://schemas.microsoft.com/office/drawing/2014/main" val="791151367"/>
                  </a:ext>
                </a:extLst>
              </a:tr>
              <a:tr h="370840">
                <a:tc>
                  <a:txBody>
                    <a:bodyPr/>
                    <a:lstStyle/>
                    <a:p>
                      <a:pPr algn="ctr"/>
                      <a:r>
                        <a:rPr kumimoji="1" lang="ja-JP" altLang="en-US" b="0" dirty="0"/>
                        <a:t>建物</a:t>
                      </a:r>
                    </a:p>
                  </a:txBody>
                  <a:tcPr/>
                </a:tc>
                <a:tc>
                  <a:txBody>
                    <a:bodyPr/>
                    <a:lstStyle/>
                    <a:p>
                      <a:pPr algn="ctr"/>
                      <a:r>
                        <a:rPr kumimoji="1" lang="ja-JP" altLang="en-US" b="0" dirty="0"/>
                        <a:t>－</a:t>
                      </a:r>
                    </a:p>
                  </a:txBody>
                  <a:tcPr/>
                </a:tc>
                <a:tc>
                  <a:txBody>
                    <a:bodyPr/>
                    <a:lstStyle/>
                    <a:p>
                      <a:pPr algn="ctr"/>
                      <a:r>
                        <a:rPr kumimoji="1" lang="ja-JP" altLang="en-US" b="0" dirty="0"/>
                        <a:t>高い</a:t>
                      </a:r>
                    </a:p>
                  </a:txBody>
                  <a:tcPr/>
                </a:tc>
                <a:extLst>
                  <a:ext uri="{0D108BD9-81ED-4DB2-BD59-A6C34878D82A}">
                    <a16:rowId xmlns:a16="http://schemas.microsoft.com/office/drawing/2014/main" val="1598786319"/>
                  </a:ext>
                </a:extLst>
              </a:tr>
            </a:tbl>
          </a:graphicData>
        </a:graphic>
      </p:graphicFrame>
      <p:sp>
        <p:nvSpPr>
          <p:cNvPr id="10" name="四角形: 対角を丸める 9">
            <a:extLst>
              <a:ext uri="{FF2B5EF4-FFF2-40B4-BE49-F238E27FC236}">
                <a16:creationId xmlns:a16="http://schemas.microsoft.com/office/drawing/2014/main" id="{CE456ED8-E5ED-4D46-BAD0-60BE6755AA2F}"/>
              </a:ext>
            </a:extLst>
          </p:cNvPr>
          <p:cNvSpPr/>
          <p:nvPr/>
        </p:nvSpPr>
        <p:spPr>
          <a:xfrm>
            <a:off x="9110445" y="6270274"/>
            <a:ext cx="2654733" cy="518181"/>
          </a:xfrm>
          <a:prstGeom prst="round2Diag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accent6">
                    <a:lumMod val="75000"/>
                  </a:schemeClr>
                </a:solidFill>
                <a:latin typeface="Yu Gothic" panose="020B0400000000000000" pitchFamily="50" charset="-128"/>
                <a:ea typeface="Yu Gothic" panose="020B0400000000000000" pitchFamily="50" charset="-128"/>
              </a:rPr>
              <a:t>検出処理</a:t>
            </a:r>
          </a:p>
        </p:txBody>
      </p:sp>
    </p:spTree>
    <p:extLst>
      <p:ext uri="{BB962C8B-B14F-4D97-AF65-F5344CB8AC3E}">
        <p14:creationId xmlns:p14="http://schemas.microsoft.com/office/powerpoint/2010/main" val="1010024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kumimoji="1" lang="en-US" altLang="ja-JP" dirty="0" err="1"/>
              <a:t>GSI</a:t>
            </a:r>
            <a:r>
              <a:rPr kumimoji="1" lang="ja-JP" altLang="en-US" dirty="0"/>
              <a:t>（粒度指数）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a:xfrm>
                <a:off x="838200" y="1510688"/>
                <a:ext cx="10920662" cy="4666275"/>
              </a:xfrm>
            </p:spPr>
            <p:txBody>
              <a:bodyPr>
                <a:normAutofit/>
              </a:bodyPr>
              <a:lstStyle/>
              <a:p>
                <a:pPr marL="0" indent="0">
                  <a:buNone/>
                </a:pPr>
                <a:r>
                  <a:rPr kumimoji="1" lang="ja-JP" altLang="en-US" sz="3600" b="1" dirty="0">
                    <a:solidFill>
                      <a:srgbClr val="549E39"/>
                    </a:solidFill>
                    <a:latin typeface="Yu Gothic" panose="020B0400000000000000" pitchFamily="50" charset="-128"/>
                    <a:ea typeface="Yu Gothic" panose="020B0400000000000000" pitchFamily="50" charset="-128"/>
                  </a:rPr>
                  <a:t>土地被覆指数</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ja-JP" altLang="en-US" dirty="0"/>
                  <a:t>粒度サイズが小さいほど値が大きい</a:t>
                </a:r>
                <a:endParaRPr lang="en-US" altLang="ja-JP" dirty="0"/>
              </a:p>
              <a:p>
                <a:pPr lvl="1"/>
                <a:r>
                  <a:rPr lang="ja-JP" altLang="en-US" dirty="0"/>
                  <a:t>本来は土砂や泥の判別に用いる</a:t>
                </a:r>
                <a:endParaRPr lang="en-US" altLang="ja-JP" dirty="0"/>
              </a:p>
              <a:p>
                <a:pPr lvl="1"/>
                <a:r>
                  <a:rPr lang="ja-JP" altLang="en-US" dirty="0"/>
                  <a:t>砂や沈泥等の含有率の変化と反射率の変化に相関がある</a:t>
                </a:r>
                <a:endParaRPr lang="en-US" altLang="ja-JP" dirty="0"/>
              </a:p>
              <a:p>
                <a:pPr lvl="1"/>
                <a:endParaRPr lang="en-US" altLang="ja-JP" dirty="0"/>
              </a:p>
              <a:p>
                <a14:m>
                  <m:oMath xmlns:m="http://schemas.openxmlformats.org/officeDocument/2006/math">
                    <m:r>
                      <m:rPr>
                        <m:sty m:val="p"/>
                      </m:rPr>
                      <a:rPr lang="en-US" altLang="ja-JP" i="0" smtClean="0">
                        <a:latin typeface="Cambria Math" panose="02040503050406030204" pitchFamily="18" charset="0"/>
                      </a:rPr>
                      <m:t>GSI</m:t>
                    </m:r>
                    <m:r>
                      <a:rPr lang="en-US" altLang="ja-JP" i="0" smtClean="0">
                        <a:latin typeface="Cambria Math" panose="02040503050406030204" pitchFamily="18" charset="0"/>
                      </a:rPr>
                      <m:t>=</m:t>
                    </m:r>
                    <m:f>
                      <m:fPr>
                        <m:ctrlPr>
                          <a:rPr lang="en-US" altLang="ja-JP" i="1" smtClean="0">
                            <a:latin typeface="Cambria Math" panose="02040503050406030204" pitchFamily="18" charset="0"/>
                          </a:rPr>
                        </m:ctrlPr>
                      </m:fPr>
                      <m:num>
                        <m:r>
                          <m:rPr>
                            <m:sty m:val="p"/>
                          </m:rPr>
                          <a:rPr lang="en-US" altLang="ja-JP" i="0">
                            <a:latin typeface="Cambria Math" panose="02040503050406030204" pitchFamily="18" charset="0"/>
                          </a:rPr>
                          <m:t>Red</m:t>
                        </m:r>
                        <m:r>
                          <a:rPr lang="en-US" altLang="ja-JP" i="0">
                            <a:latin typeface="Cambria Math" panose="02040503050406030204" pitchFamily="18" charset="0"/>
                          </a:rPr>
                          <m:t> − </m:t>
                        </m:r>
                        <m:r>
                          <m:rPr>
                            <m:sty m:val="p"/>
                          </m:rPr>
                          <a:rPr lang="en-US" altLang="ja-JP" b="0" i="0" smtClean="0">
                            <a:latin typeface="Cambria Math" panose="02040503050406030204" pitchFamily="18" charset="0"/>
                          </a:rPr>
                          <m:t>Blue</m:t>
                        </m:r>
                      </m:num>
                      <m:den>
                        <m:r>
                          <m:rPr>
                            <m:sty m:val="p"/>
                          </m:rPr>
                          <a:rPr lang="en-US" altLang="ja-JP" i="0">
                            <a:latin typeface="Cambria Math" panose="02040503050406030204" pitchFamily="18" charset="0"/>
                          </a:rPr>
                          <m:t>Red</m:t>
                        </m:r>
                        <m:r>
                          <a:rPr lang="en-US" altLang="ja-JP" i="0">
                            <a:latin typeface="Cambria Math" panose="02040503050406030204" pitchFamily="18" charset="0"/>
                          </a:rPr>
                          <m:t> + </m:t>
                        </m:r>
                        <m:r>
                          <m:rPr>
                            <m:sty m:val="p"/>
                          </m:rPr>
                          <a:rPr lang="en-US" altLang="ja-JP" i="0">
                            <a:latin typeface="Cambria Math" panose="02040503050406030204" pitchFamily="18" charset="0"/>
                          </a:rPr>
                          <m:t>Blue</m:t>
                        </m:r>
                        <m:r>
                          <a:rPr lang="en-US" altLang="ja-JP" i="0">
                            <a:latin typeface="Cambria Math" panose="02040503050406030204" pitchFamily="18" charset="0"/>
                          </a:rPr>
                          <m:t> + </m:t>
                        </m:r>
                        <m:r>
                          <m:rPr>
                            <m:sty m:val="p"/>
                          </m:rPr>
                          <a:rPr lang="en-US" altLang="ja-JP" i="0">
                            <a:latin typeface="Cambria Math" panose="02040503050406030204" pitchFamily="18" charset="0"/>
                          </a:rPr>
                          <m:t>Green</m:t>
                        </m:r>
                      </m:den>
                    </m:f>
                  </m:oMath>
                </a14:m>
                <a:endParaRPr lang="en-US" altLang="ja-JP" dirty="0"/>
              </a:p>
            </p:txBody>
          </p:sp>
        </mc:Choice>
        <mc:Fallback xmlns="">
          <p:sp>
            <p:nvSpPr>
              <p:cNvPr id="3" name="コンテンツ プレースホルダー 2">
                <a:extLst>
                  <a:ext uri="{FF2B5EF4-FFF2-40B4-BE49-F238E27FC236}">
                    <a16:creationId xmlns:a16="http://schemas.microsoft.com/office/drawing/2014/main" id="{6778DA54-7F90-4284-952F-EECA1DEC4310}"/>
                  </a:ext>
                </a:extLst>
              </p:cNvPr>
              <p:cNvSpPr>
                <a:spLocks noGrp="1" noRot="1" noChangeAspect="1" noMove="1" noResize="1" noEditPoints="1" noAdjustHandles="1" noChangeArrowheads="1" noChangeShapeType="1" noTextEdit="1"/>
              </p:cNvSpPr>
              <p:nvPr>
                <p:ph idx="1"/>
              </p:nvPr>
            </p:nvSpPr>
            <p:spPr>
              <a:xfrm>
                <a:off x="838200" y="1510688"/>
                <a:ext cx="10920662" cy="4666275"/>
              </a:xfrm>
              <a:blipFill>
                <a:blip r:embed="rId3"/>
                <a:stretch>
                  <a:fillRect l="-1731" t="-523"/>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38</a:t>
            </a:fld>
            <a:endParaRPr kumimoji="1" lang="ja-JP" altLang="en-US"/>
          </a:p>
        </p:txBody>
      </p:sp>
      <p:sp>
        <p:nvSpPr>
          <p:cNvPr id="9" name="コンテンツ プレースホルダー 2">
            <a:extLst>
              <a:ext uri="{FF2B5EF4-FFF2-40B4-BE49-F238E27FC236}">
                <a16:creationId xmlns:a16="http://schemas.microsoft.com/office/drawing/2014/main" id="{28319B93-9278-4D4F-826E-5B09E8CB4105}"/>
              </a:ext>
            </a:extLst>
          </p:cNvPr>
          <p:cNvSpPr txBox="1">
            <a:spLocks/>
          </p:cNvSpPr>
          <p:nvPr/>
        </p:nvSpPr>
        <p:spPr>
          <a:xfrm>
            <a:off x="7677247" y="1551256"/>
            <a:ext cx="4081615" cy="4666275"/>
          </a:xfrm>
          <a:prstGeom prst="rect">
            <a:avLst/>
          </a:prstGeom>
        </p:spPr>
        <p:txBody>
          <a:bodyPr vert="horz" lIns="91440" tIns="45720" rIns="91440" bIns="45720" rtlCol="0">
            <a:normAutofit/>
          </a:bodyPr>
          <a:lstStyle>
            <a:lvl1pPr marL="361950" indent="-361950" algn="l" defTabSz="914400" rtl="0" eaLnBrk="1" latinLnBrk="0" hangingPunct="1">
              <a:lnSpc>
                <a:spcPct val="120000"/>
              </a:lnSpc>
              <a:spcBef>
                <a:spcPts val="1000"/>
              </a:spcBef>
              <a:buSzPct val="80000"/>
              <a:buFont typeface="Wingdings" panose="05000000000000000000" pitchFamily="2" charset="2"/>
              <a:buChar char="u"/>
              <a:defRPr kumimoji="1" sz="3200" kern="1200">
                <a:solidFill>
                  <a:srgbClr val="3B3838"/>
                </a:solidFill>
                <a:latin typeface="游ゴシック Medium" panose="020B0500000000000000" pitchFamily="50" charset="-128"/>
                <a:ea typeface="游ゴシック Medium" panose="020B0500000000000000" pitchFamily="50" charset="-128"/>
                <a:cs typeface="+mn-cs"/>
              </a:defRPr>
            </a:lvl1pPr>
            <a:lvl2pPr marL="809625" indent="-352425" algn="l" defTabSz="914400" rtl="0" eaLnBrk="1" latinLnBrk="0" hangingPunct="1">
              <a:lnSpc>
                <a:spcPct val="120000"/>
              </a:lnSpc>
              <a:spcBef>
                <a:spcPts val="500"/>
              </a:spcBef>
              <a:buSzPct val="80000"/>
              <a:buFont typeface="游ゴシック Medium" panose="020B0500000000000000" pitchFamily="50" charset="-128"/>
              <a:buChar char="▶"/>
              <a:defRPr kumimoji="1" sz="2800" kern="1200">
                <a:solidFill>
                  <a:srgbClr val="3B3838"/>
                </a:solidFill>
                <a:latin typeface="游ゴシック Medium" panose="020B0500000000000000" pitchFamily="50" charset="-128"/>
                <a:ea typeface="游ゴシック Medium" panose="020B0500000000000000" pitchFamily="50" charset="-128"/>
                <a:cs typeface="+mn-cs"/>
              </a:defRPr>
            </a:lvl2pPr>
            <a:lvl3pPr marL="1257300" indent="-342900" algn="l" defTabSz="914400" rtl="0" eaLnBrk="1" latinLnBrk="0" hangingPunct="1">
              <a:lnSpc>
                <a:spcPct val="120000"/>
              </a:lnSpc>
              <a:spcBef>
                <a:spcPts val="500"/>
              </a:spcBef>
              <a:buSzPct val="80000"/>
              <a:buFont typeface="游ゴシック Medium" panose="020B0500000000000000" pitchFamily="50" charset="-128"/>
              <a:buChar char="▶"/>
              <a:tabLst/>
              <a:defRPr kumimoji="1" sz="2400" kern="1200">
                <a:solidFill>
                  <a:srgbClr val="3B3838"/>
                </a:solidFill>
                <a:latin typeface="游ゴシック Medium" panose="020B0500000000000000" pitchFamily="50" charset="-128"/>
                <a:ea typeface="游ゴシック Medium" panose="020B0500000000000000" pitchFamily="50" charset="-128"/>
                <a:cs typeface="+mn-cs"/>
              </a:defRPr>
            </a:lvl3pPr>
            <a:lvl4pPr marL="1704975" indent="-333375"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4pPr>
            <a:lvl5pPr marL="2152650" indent="-3238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anose="05000000000000000000" pitchFamily="2" charset="2"/>
              <a:buNone/>
            </a:pPr>
            <a:endParaRPr lang="en-US" altLang="ja-JP" dirty="0"/>
          </a:p>
        </p:txBody>
      </p:sp>
    </p:spTree>
    <p:extLst>
      <p:ext uri="{BB962C8B-B14F-4D97-AF65-F5344CB8AC3E}">
        <p14:creationId xmlns:p14="http://schemas.microsoft.com/office/powerpoint/2010/main" val="2467818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精度評価指標</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a:xfrm>
                <a:off x="838200" y="1510688"/>
                <a:ext cx="5257800" cy="4666275"/>
              </a:xfrm>
            </p:spPr>
            <p:txBody>
              <a:bodyPr>
                <a:normAutofit fontScale="77500" lnSpcReduction="20000"/>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再現率</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lang="ja-JP" altLang="en-US" sz="3200" dirty="0"/>
                  <a:t>検出画素のうち正解画素である割合</a:t>
                </a:r>
                <a:endParaRPr lang="en-US" altLang="ja-JP" sz="3200" dirty="0"/>
              </a:p>
              <a:p>
                <a14:m>
                  <m:oMath xmlns:m="http://schemas.openxmlformats.org/officeDocument/2006/math">
                    <m:r>
                      <m:rPr>
                        <m:sty m:val="p"/>
                      </m:rPr>
                      <a:rPr lang="en-US" altLang="ja-JP" i="1">
                        <a:latin typeface="Cambria Math" panose="02040503050406030204" pitchFamily="18" charset="0"/>
                      </a:rPr>
                      <m:t>r</m:t>
                    </m:r>
                    <m:r>
                      <m:rPr>
                        <m:sty m:val="p"/>
                      </m:rPr>
                      <a:rPr kumimoji="1" lang="en-US" altLang="ja-JP" i="1" smtClean="0">
                        <a:latin typeface="Cambria Math" panose="02040503050406030204" pitchFamily="18" charset="0"/>
                      </a:rPr>
                      <m:t>ecall</m:t>
                    </m:r>
                    <m:r>
                      <a:rPr kumimoji="1" lang="en-US" altLang="ja-JP" i="1" smtClean="0">
                        <a:latin typeface="Cambria Math" panose="02040503050406030204" pitchFamily="18" charset="0"/>
                      </a:rPr>
                      <m:t>=</m:t>
                    </m:r>
                    <m:f>
                      <m:fPr>
                        <m:ctrlPr>
                          <a:rPr kumimoji="1" lang="en-US" altLang="ja-JP" i="1" smtClean="0">
                            <a:latin typeface="Cambria Math" panose="02040503050406030204" pitchFamily="18" charset="0"/>
                          </a:rPr>
                        </m:ctrlPr>
                      </m:fPr>
                      <m:num>
                        <m:r>
                          <m:rPr>
                            <m:sty m:val="p"/>
                          </m:rPr>
                          <a:rPr lang="en-US" altLang="ja-JP" i="1">
                            <a:latin typeface="Cambria Math" panose="02040503050406030204" pitchFamily="18" charset="0"/>
                          </a:rPr>
                          <m:t>TP</m:t>
                        </m:r>
                      </m:num>
                      <m:den>
                        <m:r>
                          <m:rPr>
                            <m:sty m:val="p"/>
                          </m:rPr>
                          <a:rPr lang="en-US" altLang="ja-JP" i="1">
                            <a:latin typeface="Cambria Math" panose="02040503050406030204" pitchFamily="18" charset="0"/>
                          </a:rPr>
                          <m:t>TP</m:t>
                        </m:r>
                        <m:r>
                          <a:rPr lang="en-US" altLang="ja-JP" i="1">
                            <a:latin typeface="Cambria Math" panose="02040503050406030204" pitchFamily="18" charset="0"/>
                          </a:rPr>
                          <m:t>+</m:t>
                        </m:r>
                        <m:r>
                          <m:rPr>
                            <m:sty m:val="p"/>
                          </m:rPr>
                          <a:rPr lang="en-US" altLang="ja-JP" i="1">
                            <a:latin typeface="Cambria Math" panose="02040503050406030204" pitchFamily="18" charset="0"/>
                          </a:rPr>
                          <m:t>FN</m:t>
                        </m:r>
                      </m:den>
                    </m:f>
                  </m:oMath>
                </a14:m>
                <a:endParaRPr kumimoji="1" lang="en-US" altLang="ja-JP" dirty="0"/>
              </a:p>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適合率</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lang="ja-JP" altLang="en-US" sz="3200" dirty="0"/>
                  <a:t>正解画素のうち検出画素である割合</a:t>
                </a:r>
                <a:endParaRPr lang="en-US" altLang="ja-JP" sz="3200" dirty="0"/>
              </a:p>
              <a:p>
                <a14:m>
                  <m:oMath xmlns:m="http://schemas.openxmlformats.org/officeDocument/2006/math">
                    <m:r>
                      <m:rPr>
                        <m:sty m:val="p"/>
                      </m:rPr>
                      <a:rPr lang="en-US" altLang="ja-JP" i="1" smtClean="0">
                        <a:latin typeface="Cambria Math" panose="02040503050406030204" pitchFamily="18" charset="0"/>
                      </a:rPr>
                      <m:t>p</m:t>
                    </m:r>
                    <m:r>
                      <m:rPr>
                        <m:sty m:val="p"/>
                      </m:rPr>
                      <a:rPr lang="en-US" altLang="ja-JP" i="1">
                        <a:latin typeface="Cambria Math" panose="02040503050406030204" pitchFamily="18" charset="0"/>
                      </a:rPr>
                      <m:t>recision</m:t>
                    </m:r>
                    <m:r>
                      <a:rPr kumimoji="1" lang="en-US" altLang="ja-JP" i="1" smtClean="0">
                        <a:latin typeface="Cambria Math" panose="02040503050406030204" pitchFamily="18" charset="0"/>
                      </a:rPr>
                      <m:t>=</m:t>
                    </m:r>
                    <m:f>
                      <m:fPr>
                        <m:ctrlPr>
                          <a:rPr kumimoji="1" lang="en-US" altLang="ja-JP" i="1" smtClean="0">
                            <a:latin typeface="Cambria Math" panose="02040503050406030204" pitchFamily="18" charset="0"/>
                          </a:rPr>
                        </m:ctrlPr>
                      </m:fPr>
                      <m:num>
                        <m:r>
                          <m:rPr>
                            <m:sty m:val="p"/>
                          </m:rPr>
                          <a:rPr lang="en-US" altLang="ja-JP" i="1">
                            <a:latin typeface="Cambria Math" panose="02040503050406030204" pitchFamily="18" charset="0"/>
                          </a:rPr>
                          <m:t>TP</m:t>
                        </m:r>
                      </m:num>
                      <m:den>
                        <m:r>
                          <m:rPr>
                            <m:sty m:val="p"/>
                          </m:rPr>
                          <a:rPr lang="en-US" altLang="ja-JP" i="1">
                            <a:latin typeface="Cambria Math" panose="02040503050406030204" pitchFamily="18" charset="0"/>
                          </a:rPr>
                          <m:t>TP</m:t>
                        </m:r>
                        <m:r>
                          <a:rPr lang="en-US" altLang="ja-JP" i="1">
                            <a:latin typeface="Cambria Math" panose="02040503050406030204" pitchFamily="18" charset="0"/>
                          </a:rPr>
                          <m:t>+</m:t>
                        </m:r>
                        <m:r>
                          <m:rPr>
                            <m:sty m:val="p"/>
                          </m:rPr>
                          <a:rPr lang="en-US" altLang="ja-JP" i="1">
                            <a:latin typeface="Cambria Math" panose="02040503050406030204" pitchFamily="18" charset="0"/>
                          </a:rPr>
                          <m:t>F</m:t>
                        </m:r>
                        <m:r>
                          <a:rPr lang="en-US" altLang="ja-JP" b="0" i="1" smtClean="0">
                            <a:latin typeface="Cambria Math" panose="02040503050406030204" pitchFamily="18" charset="0"/>
                          </a:rPr>
                          <m:t>𝑃</m:t>
                        </m:r>
                      </m:den>
                    </m:f>
                  </m:oMath>
                </a14:m>
                <a:endParaRPr lang="en-US" altLang="ja-JP" dirty="0"/>
              </a:p>
            </p:txBody>
          </p:sp>
        </mc:Choice>
        <mc:Fallback xmlns="">
          <p:sp>
            <p:nvSpPr>
              <p:cNvPr id="3" name="コンテンツ プレースホルダー 2">
                <a:extLst>
                  <a:ext uri="{FF2B5EF4-FFF2-40B4-BE49-F238E27FC236}">
                    <a16:creationId xmlns:a16="http://schemas.microsoft.com/office/drawing/2014/main" id="{6778DA54-7F90-4284-952F-EECA1DEC4310}"/>
                  </a:ext>
                </a:extLst>
              </p:cNvPr>
              <p:cNvSpPr>
                <a:spLocks noGrp="1" noRot="1" noChangeAspect="1" noMove="1" noResize="1" noEditPoints="1" noAdjustHandles="1" noChangeArrowheads="1" noChangeShapeType="1" noTextEdit="1"/>
              </p:cNvSpPr>
              <p:nvPr>
                <p:ph idx="1"/>
              </p:nvPr>
            </p:nvSpPr>
            <p:spPr>
              <a:xfrm>
                <a:off x="838200" y="1510688"/>
                <a:ext cx="5257800" cy="4666275"/>
              </a:xfrm>
              <a:blipFill>
                <a:blip r:embed="rId3"/>
                <a:stretch>
                  <a:fillRect l="-2436" t="-1438"/>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39</a:t>
            </a:fld>
            <a:endParaRPr kumimoji="1" lang="ja-JP" altLang="en-US"/>
          </a:p>
        </p:txBody>
      </p:sp>
      <p:pic>
        <p:nvPicPr>
          <p:cNvPr id="6" name="図 5" descr="ダイアグラム, ベン図表&#10;&#10;自動的に生成された説明">
            <a:extLst>
              <a:ext uri="{FF2B5EF4-FFF2-40B4-BE49-F238E27FC236}">
                <a16:creationId xmlns:a16="http://schemas.microsoft.com/office/drawing/2014/main" id="{0791AE5B-CB77-4308-BA2E-9C7DF5E101C9}"/>
              </a:ext>
            </a:extLst>
          </p:cNvPr>
          <p:cNvPicPr>
            <a:picLocks noChangeAspect="1"/>
          </p:cNvPicPr>
          <p:nvPr/>
        </p:nvPicPr>
        <p:blipFill rotWithShape="1">
          <a:blip r:embed="rId4">
            <a:extLst>
              <a:ext uri="{28A0092B-C50C-407E-A947-70E740481C1C}">
                <a14:useLocalDpi xmlns:a14="http://schemas.microsoft.com/office/drawing/2010/main" val="0"/>
              </a:ext>
            </a:extLst>
          </a:blip>
          <a:srcRect l="3439" t="12204" r="3508" b="9838"/>
          <a:stretch/>
        </p:blipFill>
        <p:spPr>
          <a:xfrm>
            <a:off x="6681536" y="3784470"/>
            <a:ext cx="4491789" cy="3011565"/>
          </a:xfrm>
          <a:prstGeom prst="rect">
            <a:avLst/>
          </a:prstGeom>
        </p:spPr>
      </p:pic>
      <p:sp>
        <p:nvSpPr>
          <p:cNvPr id="9" name="コンテンツ プレースホルダー 2">
            <a:extLst>
              <a:ext uri="{FF2B5EF4-FFF2-40B4-BE49-F238E27FC236}">
                <a16:creationId xmlns:a16="http://schemas.microsoft.com/office/drawing/2014/main" id="{28319B93-9278-4D4F-826E-5B09E8CB4105}"/>
              </a:ext>
            </a:extLst>
          </p:cNvPr>
          <p:cNvSpPr txBox="1">
            <a:spLocks/>
          </p:cNvSpPr>
          <p:nvPr/>
        </p:nvSpPr>
        <p:spPr>
          <a:xfrm>
            <a:off x="7677247" y="1551256"/>
            <a:ext cx="4081615" cy="4666275"/>
          </a:xfrm>
          <a:prstGeom prst="rect">
            <a:avLst/>
          </a:prstGeom>
        </p:spPr>
        <p:txBody>
          <a:bodyPr vert="horz" lIns="91440" tIns="45720" rIns="91440" bIns="45720" rtlCol="0">
            <a:normAutofit/>
          </a:bodyPr>
          <a:lstStyle>
            <a:lvl1pPr marL="361950" indent="-361950" algn="l" defTabSz="914400" rtl="0" eaLnBrk="1" latinLnBrk="0" hangingPunct="1">
              <a:lnSpc>
                <a:spcPct val="120000"/>
              </a:lnSpc>
              <a:spcBef>
                <a:spcPts val="1000"/>
              </a:spcBef>
              <a:buSzPct val="80000"/>
              <a:buFont typeface="Wingdings" panose="05000000000000000000" pitchFamily="2" charset="2"/>
              <a:buChar char="u"/>
              <a:defRPr kumimoji="1" sz="3200" kern="1200">
                <a:solidFill>
                  <a:srgbClr val="3B3838"/>
                </a:solidFill>
                <a:latin typeface="游ゴシック Medium" panose="020B0500000000000000" pitchFamily="50" charset="-128"/>
                <a:ea typeface="游ゴシック Medium" panose="020B0500000000000000" pitchFamily="50" charset="-128"/>
                <a:cs typeface="+mn-cs"/>
              </a:defRPr>
            </a:lvl1pPr>
            <a:lvl2pPr marL="809625" indent="-352425" algn="l" defTabSz="914400" rtl="0" eaLnBrk="1" latinLnBrk="0" hangingPunct="1">
              <a:lnSpc>
                <a:spcPct val="120000"/>
              </a:lnSpc>
              <a:spcBef>
                <a:spcPts val="500"/>
              </a:spcBef>
              <a:buSzPct val="80000"/>
              <a:buFont typeface="游ゴシック Medium" panose="020B0500000000000000" pitchFamily="50" charset="-128"/>
              <a:buChar char="▶"/>
              <a:defRPr kumimoji="1" sz="2800" kern="1200">
                <a:solidFill>
                  <a:srgbClr val="3B3838"/>
                </a:solidFill>
                <a:latin typeface="游ゴシック Medium" panose="020B0500000000000000" pitchFamily="50" charset="-128"/>
                <a:ea typeface="游ゴシック Medium" panose="020B0500000000000000" pitchFamily="50" charset="-128"/>
                <a:cs typeface="+mn-cs"/>
              </a:defRPr>
            </a:lvl2pPr>
            <a:lvl3pPr marL="1257300" indent="-342900" algn="l" defTabSz="914400" rtl="0" eaLnBrk="1" latinLnBrk="0" hangingPunct="1">
              <a:lnSpc>
                <a:spcPct val="120000"/>
              </a:lnSpc>
              <a:spcBef>
                <a:spcPts val="500"/>
              </a:spcBef>
              <a:buSzPct val="80000"/>
              <a:buFont typeface="游ゴシック Medium" panose="020B0500000000000000" pitchFamily="50" charset="-128"/>
              <a:buChar char="▶"/>
              <a:tabLst/>
              <a:defRPr kumimoji="1" sz="2400" kern="1200">
                <a:solidFill>
                  <a:srgbClr val="3B3838"/>
                </a:solidFill>
                <a:latin typeface="游ゴシック Medium" panose="020B0500000000000000" pitchFamily="50" charset="-128"/>
                <a:ea typeface="游ゴシック Medium" panose="020B0500000000000000" pitchFamily="50" charset="-128"/>
                <a:cs typeface="+mn-cs"/>
              </a:defRPr>
            </a:lvl3pPr>
            <a:lvl4pPr marL="1704975" indent="-333375"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4pPr>
            <a:lvl5pPr marL="2152650" indent="-3238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anose="05000000000000000000" pitchFamily="2" charset="2"/>
              <a:buNone/>
            </a:pPr>
            <a:endParaRPr lang="en-US" altLang="ja-JP" dirty="0"/>
          </a:p>
        </p:txBody>
      </p:sp>
      <mc:AlternateContent xmlns:mc="http://schemas.openxmlformats.org/markup-compatibility/2006" xmlns:a14="http://schemas.microsoft.com/office/drawing/2010/main">
        <mc:Choice Requires="a14">
          <p:sp>
            <p:nvSpPr>
              <p:cNvPr id="10" name="コンテンツ プレースホルダー 2">
                <a:extLst>
                  <a:ext uri="{FF2B5EF4-FFF2-40B4-BE49-F238E27FC236}">
                    <a16:creationId xmlns:a16="http://schemas.microsoft.com/office/drawing/2014/main" id="{0A5FC11B-31E7-4040-921B-BA58549EDA6D}"/>
                  </a:ext>
                </a:extLst>
              </p:cNvPr>
              <p:cNvSpPr txBox="1">
                <a:spLocks/>
              </p:cNvSpPr>
              <p:nvPr/>
            </p:nvSpPr>
            <p:spPr>
              <a:xfrm>
                <a:off x="6096000" y="1663088"/>
                <a:ext cx="5662862" cy="4666275"/>
              </a:xfrm>
              <a:prstGeom prst="rect">
                <a:avLst/>
              </a:prstGeom>
            </p:spPr>
            <p:txBody>
              <a:bodyPr vert="horz" lIns="91440" tIns="45720" rIns="91440" bIns="45720" rtlCol="0">
                <a:normAutofit/>
              </a:bodyPr>
              <a:lstStyle>
                <a:lvl1pPr marL="361950" indent="-361950" algn="l" defTabSz="914400" rtl="0" eaLnBrk="1" latinLnBrk="0" hangingPunct="1">
                  <a:lnSpc>
                    <a:spcPct val="120000"/>
                  </a:lnSpc>
                  <a:spcBef>
                    <a:spcPts val="1000"/>
                  </a:spcBef>
                  <a:buSzPct val="80000"/>
                  <a:buFont typeface="Wingdings" panose="05000000000000000000" pitchFamily="2" charset="2"/>
                  <a:buChar char="u"/>
                  <a:defRPr kumimoji="1" sz="3200" kern="1200">
                    <a:solidFill>
                      <a:srgbClr val="3B3838"/>
                    </a:solidFill>
                    <a:latin typeface="游ゴシック Medium" panose="020B0500000000000000" pitchFamily="50" charset="-128"/>
                    <a:ea typeface="游ゴシック Medium" panose="020B0500000000000000" pitchFamily="50" charset="-128"/>
                    <a:cs typeface="+mn-cs"/>
                  </a:defRPr>
                </a:lvl1pPr>
                <a:lvl2pPr marL="809625" indent="-352425" algn="l" defTabSz="914400" rtl="0" eaLnBrk="1" latinLnBrk="0" hangingPunct="1">
                  <a:lnSpc>
                    <a:spcPct val="120000"/>
                  </a:lnSpc>
                  <a:spcBef>
                    <a:spcPts val="500"/>
                  </a:spcBef>
                  <a:buSzPct val="80000"/>
                  <a:buFont typeface="游ゴシック Medium" panose="020B0500000000000000" pitchFamily="50" charset="-128"/>
                  <a:buChar char="▶"/>
                  <a:defRPr kumimoji="1" sz="2800" kern="1200">
                    <a:solidFill>
                      <a:srgbClr val="3B3838"/>
                    </a:solidFill>
                    <a:latin typeface="游ゴシック Medium" panose="020B0500000000000000" pitchFamily="50" charset="-128"/>
                    <a:ea typeface="游ゴシック Medium" panose="020B0500000000000000" pitchFamily="50" charset="-128"/>
                    <a:cs typeface="+mn-cs"/>
                  </a:defRPr>
                </a:lvl2pPr>
                <a:lvl3pPr marL="1257300" indent="-342900" algn="l" defTabSz="914400" rtl="0" eaLnBrk="1" latinLnBrk="0" hangingPunct="1">
                  <a:lnSpc>
                    <a:spcPct val="120000"/>
                  </a:lnSpc>
                  <a:spcBef>
                    <a:spcPts val="500"/>
                  </a:spcBef>
                  <a:buSzPct val="80000"/>
                  <a:buFont typeface="游ゴシック Medium" panose="020B0500000000000000" pitchFamily="50" charset="-128"/>
                  <a:buChar char="▶"/>
                  <a:tabLst/>
                  <a:defRPr kumimoji="1" sz="2400" kern="1200">
                    <a:solidFill>
                      <a:srgbClr val="3B3838"/>
                    </a:solidFill>
                    <a:latin typeface="游ゴシック Medium" panose="020B0500000000000000" pitchFamily="50" charset="-128"/>
                    <a:ea typeface="游ゴシック Medium" panose="020B0500000000000000" pitchFamily="50" charset="-128"/>
                    <a:cs typeface="+mn-cs"/>
                  </a:defRPr>
                </a:lvl3pPr>
                <a:lvl4pPr marL="1704975" indent="-333375"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4pPr>
                <a:lvl5pPr marL="2152650" indent="-3238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800" b="1" dirty="0">
                    <a:solidFill>
                      <a:srgbClr val="549E39"/>
                    </a:solidFill>
                    <a:latin typeface="Yu Gothic" panose="020B0400000000000000" pitchFamily="50" charset="-128"/>
                    <a:ea typeface="Yu Gothic" panose="020B0400000000000000" pitchFamily="50" charset="-128"/>
                  </a:rPr>
                  <a:t>Ｆ値</a:t>
                </a:r>
                <a:endParaRPr kumimoji="1" lang="en-US" altLang="ja-JP" sz="2800" b="1" dirty="0">
                  <a:solidFill>
                    <a:srgbClr val="549E39"/>
                  </a:solidFill>
                  <a:latin typeface="Yu Gothic" panose="020B0400000000000000" pitchFamily="50" charset="-128"/>
                  <a:ea typeface="Yu Gothic" panose="020B0400000000000000" pitchFamily="50" charset="-128"/>
                </a:endParaRPr>
              </a:p>
              <a:p>
                <a:r>
                  <a:rPr lang="ja-JP" altLang="en-US" sz="2400" dirty="0"/>
                  <a:t>再現率と適合率の調和平均</a:t>
                </a:r>
                <a:endParaRPr lang="en-US" altLang="ja-JP" sz="2400" dirty="0"/>
              </a:p>
              <a:p>
                <a14:m>
                  <m:oMath xmlns:m="http://schemas.openxmlformats.org/officeDocument/2006/math">
                    <m:r>
                      <m:rPr>
                        <m:sty m:val="p"/>
                      </m:rPr>
                      <a:rPr kumimoji="1" lang="en-US" altLang="ja-JP" sz="2400" b="0" i="0" smtClean="0">
                        <a:latin typeface="Cambria Math" panose="02040503050406030204" pitchFamily="18" charset="0"/>
                      </a:rPr>
                      <m:t>F</m:t>
                    </m:r>
                    <m:r>
                      <a:rPr lang="en-US" altLang="ja-JP" sz="2400" i="1">
                        <a:latin typeface="Cambria Math" panose="02040503050406030204" pitchFamily="18" charset="0"/>
                      </a:rPr>
                      <m:t>−</m:t>
                    </m:r>
                    <m:r>
                      <m:rPr>
                        <m:sty m:val="p"/>
                      </m:rPr>
                      <a:rPr kumimoji="1" lang="en-US" altLang="ja-JP" sz="2400" b="0" i="0" smtClean="0">
                        <a:latin typeface="Cambria Math" panose="02040503050406030204" pitchFamily="18" charset="0"/>
                      </a:rPr>
                      <m:t>measure</m:t>
                    </m:r>
                    <m:r>
                      <a:rPr kumimoji="1" lang="en-US" altLang="ja-JP" sz="2400" i="1" smtClean="0">
                        <a:latin typeface="Cambria Math" panose="02040503050406030204" pitchFamily="18" charset="0"/>
                      </a:rPr>
                      <m:t>=</m:t>
                    </m:r>
                    <m:r>
                      <a:rPr kumimoji="1" lang="en-US" altLang="ja-JP" sz="2400" b="0" i="1" smtClean="0">
                        <a:latin typeface="Cambria Math" panose="02040503050406030204" pitchFamily="18" charset="0"/>
                      </a:rPr>
                      <m:t>2</m:t>
                    </m:r>
                    <m:r>
                      <a:rPr lang="en-US" altLang="ja-JP" sz="2400" i="1">
                        <a:latin typeface="Cambria Math" panose="02040503050406030204" pitchFamily="18" charset="0"/>
                      </a:rPr>
                      <m:t>×</m:t>
                    </m:r>
                    <m:f>
                      <m:fPr>
                        <m:ctrlPr>
                          <a:rPr kumimoji="1" lang="en-US" altLang="ja-JP" sz="2400" i="1" smtClean="0">
                            <a:latin typeface="Cambria Math" panose="02040503050406030204" pitchFamily="18" charset="0"/>
                          </a:rPr>
                        </m:ctrlPr>
                      </m:fPr>
                      <m:num>
                        <m:r>
                          <m:rPr>
                            <m:sty m:val="p"/>
                          </m:rPr>
                          <a:rPr kumimoji="1" lang="en-US" altLang="ja-JP" sz="2400" b="0" i="0" smtClean="0">
                            <a:latin typeface="Cambria Math" panose="02040503050406030204" pitchFamily="18" charset="0"/>
                          </a:rPr>
                          <m:t>recall</m:t>
                        </m:r>
                        <m:r>
                          <a:rPr kumimoji="1" lang="en-US" altLang="ja-JP" sz="2400" b="0" i="0" smtClean="0">
                            <a:latin typeface="Cambria Math" panose="02040503050406030204" pitchFamily="18" charset="0"/>
                          </a:rPr>
                          <m:t> × </m:t>
                        </m:r>
                        <m:r>
                          <m:rPr>
                            <m:sty m:val="p"/>
                          </m:rPr>
                          <a:rPr lang="en-US" altLang="ja-JP" sz="2400" b="0" i="0" smtClean="0">
                            <a:latin typeface="Cambria Math" panose="02040503050406030204" pitchFamily="18" charset="0"/>
                          </a:rPr>
                          <m:t>precision</m:t>
                        </m:r>
                      </m:num>
                      <m:den>
                        <m:r>
                          <m:rPr>
                            <m:sty m:val="p"/>
                          </m:rPr>
                          <a:rPr lang="en-US" altLang="ja-JP" sz="2400" b="0" i="0" smtClean="0">
                            <a:latin typeface="Cambria Math" panose="02040503050406030204" pitchFamily="18" charset="0"/>
                          </a:rPr>
                          <m:t>recall</m:t>
                        </m:r>
                        <m:r>
                          <a:rPr lang="en-US" altLang="ja-JP" sz="2400" b="0" i="1" smtClean="0">
                            <a:latin typeface="Cambria Math" panose="02040503050406030204" pitchFamily="18" charset="0"/>
                          </a:rPr>
                          <m:t> </m:t>
                        </m:r>
                        <m:r>
                          <a:rPr lang="en-US" altLang="ja-JP" sz="2400" b="0" i="0" smtClean="0">
                            <a:latin typeface="Cambria Math" panose="02040503050406030204" pitchFamily="18" charset="0"/>
                          </a:rPr>
                          <m:t>+ </m:t>
                        </m:r>
                        <m:r>
                          <m:rPr>
                            <m:sty m:val="p"/>
                          </m:rPr>
                          <a:rPr lang="en-US" altLang="ja-JP" sz="2400" b="0" i="0" smtClean="0">
                            <a:latin typeface="Cambria Math" panose="02040503050406030204" pitchFamily="18" charset="0"/>
                          </a:rPr>
                          <m:t>precision</m:t>
                        </m:r>
                      </m:den>
                    </m:f>
                  </m:oMath>
                </a14:m>
                <a:endParaRPr lang="en-US" altLang="ja-JP" sz="2000" dirty="0"/>
              </a:p>
            </p:txBody>
          </p:sp>
        </mc:Choice>
        <mc:Fallback xmlns="">
          <p:sp>
            <p:nvSpPr>
              <p:cNvPr id="10" name="コンテンツ プレースホルダー 2">
                <a:extLst>
                  <a:ext uri="{FF2B5EF4-FFF2-40B4-BE49-F238E27FC236}">
                    <a16:creationId xmlns:a16="http://schemas.microsoft.com/office/drawing/2014/main" id="{0A5FC11B-31E7-4040-921B-BA58549EDA6D}"/>
                  </a:ext>
                </a:extLst>
              </p:cNvPr>
              <p:cNvSpPr txBox="1">
                <a:spLocks noRot="1" noChangeAspect="1" noMove="1" noResize="1" noEditPoints="1" noAdjustHandles="1" noChangeArrowheads="1" noChangeShapeType="1" noTextEdit="1"/>
              </p:cNvSpPr>
              <p:nvPr/>
            </p:nvSpPr>
            <p:spPr>
              <a:xfrm>
                <a:off x="6096000" y="1663088"/>
                <a:ext cx="5662862" cy="4666275"/>
              </a:xfrm>
              <a:prstGeom prst="rect">
                <a:avLst/>
              </a:prstGeom>
              <a:blipFill>
                <a:blip r:embed="rId5"/>
                <a:stretch>
                  <a:fillRect l="-2153" t="-2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60468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75B0AA-5417-4085-844D-A1F6BD6C2B20}"/>
              </a:ext>
            </a:extLst>
          </p:cNvPr>
          <p:cNvSpPr>
            <a:spLocks noGrp="1"/>
          </p:cNvSpPr>
          <p:nvPr>
            <p:ph type="title"/>
          </p:nvPr>
        </p:nvSpPr>
        <p:spPr/>
        <p:txBody>
          <a:bodyPr/>
          <a:lstStyle/>
          <a:p>
            <a:pPr algn="ctr"/>
            <a:r>
              <a:rPr kumimoji="1" lang="ja-JP" altLang="en-US" dirty="0"/>
              <a:t>研究背景</a:t>
            </a:r>
          </a:p>
        </p:txBody>
      </p:sp>
      <p:graphicFrame>
        <p:nvGraphicFramePr>
          <p:cNvPr id="5" name="表 5">
            <a:extLst>
              <a:ext uri="{FF2B5EF4-FFF2-40B4-BE49-F238E27FC236}">
                <a16:creationId xmlns:a16="http://schemas.microsoft.com/office/drawing/2014/main" id="{077F8DEF-489B-4E9E-98A9-672E8B9DD90D}"/>
              </a:ext>
            </a:extLst>
          </p:cNvPr>
          <p:cNvGraphicFramePr>
            <a:graphicFrameLocks noGrp="1"/>
          </p:cNvGraphicFramePr>
          <p:nvPr>
            <p:ph idx="1"/>
            <p:extLst>
              <p:ext uri="{D42A27DB-BD31-4B8C-83A1-F6EECF244321}">
                <p14:modId xmlns:p14="http://schemas.microsoft.com/office/powerpoint/2010/main" val="2347724748"/>
              </p:ext>
            </p:extLst>
          </p:nvPr>
        </p:nvGraphicFramePr>
        <p:xfrm>
          <a:off x="838200" y="1821047"/>
          <a:ext cx="10515600" cy="1828800"/>
        </p:xfrm>
        <a:graphic>
          <a:graphicData uri="http://schemas.openxmlformats.org/drawingml/2006/table">
            <a:tbl>
              <a:tblPr firstRow="1" bandRow="1">
                <a:tableStyleId>{93296810-A885-4BE3-A3E7-6D5BEEA58F35}</a:tableStyleId>
              </a:tblPr>
              <a:tblGrid>
                <a:gridCol w="1752600">
                  <a:extLst>
                    <a:ext uri="{9D8B030D-6E8A-4147-A177-3AD203B41FA5}">
                      <a16:colId xmlns:a16="http://schemas.microsoft.com/office/drawing/2014/main" val="1165219464"/>
                    </a:ext>
                  </a:extLst>
                </a:gridCol>
                <a:gridCol w="1752600">
                  <a:extLst>
                    <a:ext uri="{9D8B030D-6E8A-4147-A177-3AD203B41FA5}">
                      <a16:colId xmlns:a16="http://schemas.microsoft.com/office/drawing/2014/main" val="4198463805"/>
                    </a:ext>
                  </a:extLst>
                </a:gridCol>
                <a:gridCol w="1752600">
                  <a:extLst>
                    <a:ext uri="{9D8B030D-6E8A-4147-A177-3AD203B41FA5}">
                      <a16:colId xmlns:a16="http://schemas.microsoft.com/office/drawing/2014/main" val="1704006316"/>
                    </a:ext>
                  </a:extLst>
                </a:gridCol>
                <a:gridCol w="1752600">
                  <a:extLst>
                    <a:ext uri="{9D8B030D-6E8A-4147-A177-3AD203B41FA5}">
                      <a16:colId xmlns:a16="http://schemas.microsoft.com/office/drawing/2014/main" val="2689526538"/>
                    </a:ext>
                  </a:extLst>
                </a:gridCol>
                <a:gridCol w="1752600">
                  <a:extLst>
                    <a:ext uri="{9D8B030D-6E8A-4147-A177-3AD203B41FA5}">
                      <a16:colId xmlns:a16="http://schemas.microsoft.com/office/drawing/2014/main" val="8931845"/>
                    </a:ext>
                  </a:extLst>
                </a:gridCol>
                <a:gridCol w="1752600">
                  <a:extLst>
                    <a:ext uri="{9D8B030D-6E8A-4147-A177-3AD203B41FA5}">
                      <a16:colId xmlns:a16="http://schemas.microsoft.com/office/drawing/2014/main" val="632434098"/>
                    </a:ext>
                  </a:extLst>
                </a:gridCol>
              </a:tblGrid>
              <a:tr h="370840">
                <a:tc>
                  <a:txBody>
                    <a:bodyPr/>
                    <a:lstStyle/>
                    <a:p>
                      <a:pPr algn="ctr"/>
                      <a:r>
                        <a:rPr kumimoji="1" lang="ja-JP" altLang="en-US" sz="2400" dirty="0">
                          <a:latin typeface="Yu Gothic" panose="020B0400000000000000" pitchFamily="50" charset="-128"/>
                          <a:ea typeface="Yu Gothic" panose="020B0400000000000000" pitchFamily="50" charset="-128"/>
                        </a:rPr>
                        <a:t>撮影機材</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解像度</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範囲</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即時性</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撮影視点</a:t>
                      </a:r>
                    </a:p>
                  </a:txBody>
                  <a:tcPr/>
                </a:tc>
                <a:tc>
                  <a:txBody>
                    <a:bodyPr/>
                    <a:lstStyle/>
                    <a:p>
                      <a:pPr algn="ctr"/>
                      <a:r>
                        <a:rPr kumimoji="1" lang="ja-JP" altLang="en-US" sz="2400" dirty="0">
                          <a:latin typeface="Yu Gothic" panose="020B0400000000000000" pitchFamily="50" charset="-128"/>
                          <a:ea typeface="Yu Gothic" panose="020B0400000000000000" pitchFamily="50" charset="-128"/>
                        </a:rPr>
                        <a:t>費用</a:t>
                      </a:r>
                    </a:p>
                  </a:txBody>
                  <a:tcPr/>
                </a:tc>
                <a:extLst>
                  <a:ext uri="{0D108BD9-81ED-4DB2-BD59-A6C34878D82A}">
                    <a16:rowId xmlns:a16="http://schemas.microsoft.com/office/drawing/2014/main" val="1380581868"/>
                  </a:ext>
                </a:extLst>
              </a:tr>
              <a:tr h="370840">
                <a:tc>
                  <a:txBody>
                    <a:bodyPr/>
                    <a:lstStyle/>
                    <a:p>
                      <a:pPr algn="ctr"/>
                      <a:r>
                        <a:rPr kumimoji="1" lang="ja-JP" altLang="en-US" sz="2400" b="1" dirty="0">
                          <a:solidFill>
                            <a:srgbClr val="3B3838"/>
                          </a:solidFill>
                          <a:latin typeface="Yu Gothic" panose="020B0400000000000000" pitchFamily="50" charset="-128"/>
                          <a:ea typeface="Yu Gothic" panose="020B0400000000000000" pitchFamily="50" charset="-128"/>
                        </a:rPr>
                        <a:t>人工衛星</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低い</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広い</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低い</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真上</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低い</a:t>
                      </a:r>
                    </a:p>
                  </a:txBody>
                  <a:tcPr/>
                </a:tc>
                <a:extLst>
                  <a:ext uri="{0D108BD9-81ED-4DB2-BD59-A6C34878D82A}">
                    <a16:rowId xmlns:a16="http://schemas.microsoft.com/office/drawing/2014/main" val="1197720210"/>
                  </a:ext>
                </a:extLst>
              </a:tr>
              <a:tr h="370840">
                <a:tc>
                  <a:txBody>
                    <a:bodyPr/>
                    <a:lstStyle/>
                    <a:p>
                      <a:pPr algn="ctr"/>
                      <a:r>
                        <a:rPr kumimoji="1" lang="ja-JP" altLang="en-US" sz="2400" b="1" dirty="0">
                          <a:solidFill>
                            <a:srgbClr val="3B3838"/>
                          </a:solidFill>
                          <a:latin typeface="Yu Gothic" panose="020B0400000000000000" pitchFamily="50" charset="-128"/>
                          <a:ea typeface="Yu Gothic" panose="020B0400000000000000" pitchFamily="50" charset="-128"/>
                        </a:rPr>
                        <a:t>航空機</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普通</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普通</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高い</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真上・斜め</a:t>
                      </a:r>
                    </a:p>
                  </a:txBody>
                  <a:tcPr/>
                </a:tc>
                <a:tc>
                  <a:txBody>
                    <a:bodyPr/>
                    <a:lstStyle/>
                    <a:p>
                      <a:pPr algn="ctr"/>
                      <a:r>
                        <a:rPr kumimoji="1" lang="ja-JP" altLang="en-US" sz="2400" dirty="0">
                          <a:solidFill>
                            <a:srgbClr val="3B3838"/>
                          </a:solidFill>
                          <a:latin typeface="Yu Gothic Medium" panose="020B0500000000000000" pitchFamily="50" charset="-128"/>
                          <a:ea typeface="Yu Gothic Medium" panose="020B0500000000000000" pitchFamily="50" charset="-128"/>
                        </a:rPr>
                        <a:t>高い</a:t>
                      </a:r>
                    </a:p>
                  </a:txBody>
                  <a:tcPr/>
                </a:tc>
                <a:extLst>
                  <a:ext uri="{0D108BD9-81ED-4DB2-BD59-A6C34878D82A}">
                    <a16:rowId xmlns:a16="http://schemas.microsoft.com/office/drawing/2014/main" val="3797676961"/>
                  </a:ext>
                </a:extLst>
              </a:tr>
              <a:tr h="370840">
                <a:tc>
                  <a:txBody>
                    <a:bodyPr/>
                    <a:lstStyle/>
                    <a:p>
                      <a:pPr algn="ctr"/>
                      <a:r>
                        <a:rPr kumimoji="1" lang="ja-JP" altLang="en-US" sz="2400" b="1" dirty="0">
                          <a:solidFill>
                            <a:srgbClr val="3B3838"/>
                          </a:solidFill>
                          <a:latin typeface="Yu Gothic" panose="020B0400000000000000" pitchFamily="50" charset="-128"/>
                          <a:ea typeface="Yu Gothic" panose="020B0400000000000000" pitchFamily="50" charset="-128"/>
                        </a:rPr>
                        <a:t>ドローン</a:t>
                      </a:r>
                    </a:p>
                  </a:txBody>
                  <a:tcPr/>
                </a:tc>
                <a:tc>
                  <a:txBody>
                    <a:bodyPr/>
                    <a:lstStyle/>
                    <a:p>
                      <a:pPr algn="ctr"/>
                      <a:r>
                        <a:rPr kumimoji="1" lang="ja-JP" altLang="en-US" sz="2400" b="1" dirty="0">
                          <a:solidFill>
                            <a:srgbClr val="FF0000"/>
                          </a:solidFill>
                          <a:latin typeface="Yu Gothic" panose="020B0400000000000000" pitchFamily="50" charset="-128"/>
                          <a:ea typeface="Yu Gothic" panose="020B0400000000000000" pitchFamily="50" charset="-128"/>
                        </a:rPr>
                        <a:t>高い</a:t>
                      </a:r>
                    </a:p>
                  </a:txBody>
                  <a:tcPr/>
                </a:tc>
                <a:tc>
                  <a:txBody>
                    <a:bodyPr/>
                    <a:lstStyle/>
                    <a:p>
                      <a:pPr algn="ctr"/>
                      <a:r>
                        <a:rPr kumimoji="1" lang="ja-JP" altLang="en-US" sz="2400" b="0" dirty="0">
                          <a:solidFill>
                            <a:srgbClr val="3B3838"/>
                          </a:solidFill>
                          <a:latin typeface="Yu Gothic Medium" panose="020B0500000000000000" pitchFamily="50" charset="-128"/>
                          <a:ea typeface="Yu Gothic Medium" panose="020B0500000000000000" pitchFamily="50" charset="-128"/>
                        </a:rPr>
                        <a:t>狭い</a:t>
                      </a:r>
                    </a:p>
                  </a:txBody>
                  <a:tcPr/>
                </a:tc>
                <a:tc>
                  <a:txBody>
                    <a:bodyPr/>
                    <a:lstStyle/>
                    <a:p>
                      <a:pPr algn="ctr"/>
                      <a:r>
                        <a:rPr kumimoji="1" lang="ja-JP" altLang="en-US" sz="2400" b="1" dirty="0">
                          <a:solidFill>
                            <a:srgbClr val="FF4829"/>
                          </a:solidFill>
                          <a:latin typeface="Yu Gothic" panose="020B0400000000000000" pitchFamily="50" charset="-128"/>
                          <a:ea typeface="Yu Gothic" panose="020B0400000000000000" pitchFamily="50" charset="-128"/>
                        </a:rPr>
                        <a:t>高い</a:t>
                      </a:r>
                    </a:p>
                  </a:txBody>
                  <a:tcPr/>
                </a:tc>
                <a:tc>
                  <a:txBody>
                    <a:bodyPr/>
                    <a:lstStyle/>
                    <a:p>
                      <a:pPr algn="ctr"/>
                      <a:r>
                        <a:rPr kumimoji="1" lang="ja-JP" altLang="en-US" sz="2400" b="0" dirty="0">
                          <a:solidFill>
                            <a:srgbClr val="3B3838"/>
                          </a:solidFill>
                          <a:latin typeface="Yu Gothic Medium" panose="020B0500000000000000" pitchFamily="50" charset="-128"/>
                          <a:ea typeface="Yu Gothic Medium" panose="020B0500000000000000" pitchFamily="50" charset="-128"/>
                        </a:rPr>
                        <a:t>真上・斜め</a:t>
                      </a:r>
                    </a:p>
                  </a:txBody>
                  <a:tcPr/>
                </a:tc>
                <a:tc>
                  <a:txBody>
                    <a:bodyPr/>
                    <a:lstStyle/>
                    <a:p>
                      <a:pPr algn="ctr"/>
                      <a:r>
                        <a:rPr kumimoji="1" lang="ja-JP" altLang="en-US" sz="2400" b="1" dirty="0">
                          <a:solidFill>
                            <a:srgbClr val="FF0000"/>
                          </a:solidFill>
                          <a:latin typeface="Yu Gothic" panose="020B0400000000000000" pitchFamily="50" charset="-128"/>
                          <a:ea typeface="Yu Gothic" panose="020B0400000000000000" pitchFamily="50" charset="-128"/>
                        </a:rPr>
                        <a:t>低い</a:t>
                      </a:r>
                    </a:p>
                  </a:txBody>
                  <a:tcPr/>
                </a:tc>
                <a:extLst>
                  <a:ext uri="{0D108BD9-81ED-4DB2-BD59-A6C34878D82A}">
                    <a16:rowId xmlns:a16="http://schemas.microsoft.com/office/drawing/2014/main" val="4273096229"/>
                  </a:ext>
                </a:extLst>
              </a:tr>
            </a:tbl>
          </a:graphicData>
        </a:graphic>
      </p:graphicFrame>
      <p:sp>
        <p:nvSpPr>
          <p:cNvPr id="4" name="スライド番号プレースホルダー 3">
            <a:extLst>
              <a:ext uri="{FF2B5EF4-FFF2-40B4-BE49-F238E27FC236}">
                <a16:creationId xmlns:a16="http://schemas.microsoft.com/office/drawing/2014/main" id="{B553A0E1-22A5-493A-B1DF-322AAC2A779D}"/>
              </a:ext>
            </a:extLst>
          </p:cNvPr>
          <p:cNvSpPr>
            <a:spLocks noGrp="1"/>
          </p:cNvSpPr>
          <p:nvPr>
            <p:ph type="sldNum" sz="quarter" idx="12"/>
          </p:nvPr>
        </p:nvSpPr>
        <p:spPr/>
        <p:txBody>
          <a:bodyPr/>
          <a:lstStyle/>
          <a:p>
            <a:fld id="{761C07DB-4253-4F3B-B907-E12F739F66DD}" type="slidenum">
              <a:rPr kumimoji="1" lang="ja-JP" altLang="en-US" smtClean="0"/>
              <a:t>4</a:t>
            </a:fld>
            <a:endParaRPr kumimoji="1" lang="ja-JP" altLang="en-US"/>
          </a:p>
        </p:txBody>
      </p:sp>
      <p:sp>
        <p:nvSpPr>
          <p:cNvPr id="17" name="コンテンツ プレースホルダー 10">
            <a:extLst>
              <a:ext uri="{FF2B5EF4-FFF2-40B4-BE49-F238E27FC236}">
                <a16:creationId xmlns:a16="http://schemas.microsoft.com/office/drawing/2014/main" id="{AA4946E6-DFE2-4D4B-A314-2725BB68E984}"/>
              </a:ext>
            </a:extLst>
          </p:cNvPr>
          <p:cNvSpPr txBox="1">
            <a:spLocks/>
          </p:cNvSpPr>
          <p:nvPr/>
        </p:nvSpPr>
        <p:spPr>
          <a:xfrm>
            <a:off x="838201" y="3866146"/>
            <a:ext cx="5257800" cy="2626727"/>
          </a:xfrm>
          <a:prstGeom prst="rect">
            <a:avLst/>
          </a:prstGeom>
        </p:spPr>
        <p:txBody>
          <a:bodyPr vert="horz" lIns="91440" tIns="45720" rIns="91440" bIns="45720" rtlCol="0">
            <a:normAutofit lnSpcReduction="10000"/>
          </a:bodyPr>
          <a:lstStyle>
            <a:lvl1pPr marL="361950" indent="-361950" algn="l" defTabSz="914400" rtl="0" eaLnBrk="1" latinLnBrk="0" hangingPunct="1">
              <a:lnSpc>
                <a:spcPct val="120000"/>
              </a:lnSpc>
              <a:spcBef>
                <a:spcPts val="1000"/>
              </a:spcBef>
              <a:buSzPct val="80000"/>
              <a:buFont typeface="Wingdings" panose="05000000000000000000" pitchFamily="2" charset="2"/>
              <a:buChar char="u"/>
              <a:defRPr kumimoji="1" sz="3200" kern="1200">
                <a:solidFill>
                  <a:srgbClr val="3B3838"/>
                </a:solidFill>
                <a:latin typeface="游ゴシック Medium" panose="020B0500000000000000" pitchFamily="50" charset="-128"/>
                <a:ea typeface="游ゴシック Medium" panose="020B0500000000000000" pitchFamily="50" charset="-128"/>
                <a:cs typeface="+mn-cs"/>
              </a:defRPr>
            </a:lvl1pPr>
            <a:lvl2pPr marL="809625" indent="-352425" algn="l" defTabSz="914400" rtl="0" eaLnBrk="1" latinLnBrk="0" hangingPunct="1">
              <a:lnSpc>
                <a:spcPct val="120000"/>
              </a:lnSpc>
              <a:spcBef>
                <a:spcPts val="500"/>
              </a:spcBef>
              <a:buSzPct val="80000"/>
              <a:buFont typeface="游ゴシック Medium" panose="020B0500000000000000" pitchFamily="50" charset="-128"/>
              <a:buChar char="▶"/>
              <a:defRPr kumimoji="1" sz="2800" kern="1200">
                <a:solidFill>
                  <a:srgbClr val="3B3838"/>
                </a:solidFill>
                <a:latin typeface="游ゴシック Medium" panose="020B0500000000000000" pitchFamily="50" charset="-128"/>
                <a:ea typeface="游ゴシック Medium" panose="020B0500000000000000" pitchFamily="50" charset="-128"/>
                <a:cs typeface="+mn-cs"/>
              </a:defRPr>
            </a:lvl2pPr>
            <a:lvl3pPr marL="1257300" indent="-342900" algn="l" defTabSz="914400" rtl="0" eaLnBrk="1" latinLnBrk="0" hangingPunct="1">
              <a:lnSpc>
                <a:spcPct val="120000"/>
              </a:lnSpc>
              <a:spcBef>
                <a:spcPts val="500"/>
              </a:spcBef>
              <a:buSzPct val="80000"/>
              <a:buFont typeface="游ゴシック Medium" panose="020B0500000000000000" pitchFamily="50" charset="-128"/>
              <a:buChar char="▶"/>
              <a:tabLst/>
              <a:defRPr kumimoji="1" sz="2400" kern="1200">
                <a:solidFill>
                  <a:srgbClr val="3B3838"/>
                </a:solidFill>
                <a:latin typeface="游ゴシック Medium" panose="020B0500000000000000" pitchFamily="50" charset="-128"/>
                <a:ea typeface="游ゴシック Medium" panose="020B0500000000000000" pitchFamily="50" charset="-128"/>
                <a:cs typeface="+mn-cs"/>
              </a:defRPr>
            </a:lvl3pPr>
            <a:lvl4pPr marL="1704975" indent="-333375"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4pPr>
            <a:lvl5pPr marL="2152650" indent="-3238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anose="05000000000000000000" pitchFamily="2" charset="2"/>
              <a:buNone/>
            </a:pPr>
            <a:r>
              <a:rPr lang="ja-JP" altLang="en-US" b="1" dirty="0">
                <a:solidFill>
                  <a:srgbClr val="549E39"/>
                </a:solidFill>
                <a:latin typeface="Yu Gothic" panose="020B0400000000000000" pitchFamily="50" charset="-128"/>
                <a:ea typeface="Yu Gothic" panose="020B0400000000000000" pitchFamily="50" charset="-128"/>
              </a:rPr>
              <a:t>ドローンのメリット</a:t>
            </a:r>
            <a:endParaRPr lang="en-US" altLang="ja-JP" b="1" dirty="0">
              <a:solidFill>
                <a:srgbClr val="549E39"/>
              </a:solidFill>
              <a:latin typeface="Yu Gothic" panose="020B0400000000000000" pitchFamily="50" charset="-128"/>
              <a:ea typeface="Yu Gothic" panose="020B0400000000000000" pitchFamily="50" charset="-128"/>
            </a:endParaRPr>
          </a:p>
          <a:p>
            <a:pPr marL="457200" lvl="1" indent="0">
              <a:buNone/>
            </a:pPr>
            <a:r>
              <a:rPr lang="ja-JP" altLang="en-US" sz="2600" dirty="0">
                <a:solidFill>
                  <a:srgbClr val="549E39"/>
                </a:solidFill>
              </a:rPr>
              <a:t>✓</a:t>
            </a:r>
            <a:r>
              <a:rPr lang="ja-JP" altLang="en-US" sz="2600" dirty="0"/>
              <a:t>高解像度での詳細な解析</a:t>
            </a:r>
            <a:endParaRPr lang="en-US" altLang="ja-JP" sz="2600" dirty="0"/>
          </a:p>
          <a:p>
            <a:pPr marL="457200" lvl="1" indent="0">
              <a:buNone/>
            </a:pPr>
            <a:r>
              <a:rPr lang="ja-JP" altLang="en-US" sz="2600" dirty="0">
                <a:solidFill>
                  <a:srgbClr val="549E39"/>
                </a:solidFill>
              </a:rPr>
              <a:t>✓</a:t>
            </a:r>
            <a:r>
              <a:rPr lang="ja-JP" altLang="en-US" sz="2600" dirty="0"/>
              <a:t>低コストかつ迅速な解析</a:t>
            </a:r>
            <a:endParaRPr lang="en-US" altLang="ja-JP" sz="2600" dirty="0"/>
          </a:p>
          <a:p>
            <a:pPr marL="457200" lvl="1" indent="0">
              <a:buNone/>
            </a:pPr>
            <a:r>
              <a:rPr lang="ja-JP" altLang="en-US" sz="2600" dirty="0">
                <a:solidFill>
                  <a:srgbClr val="549E39"/>
                </a:solidFill>
              </a:rPr>
              <a:t>✓</a:t>
            </a:r>
            <a:r>
              <a:rPr lang="ja-JP" altLang="en-US" sz="2600" dirty="0"/>
              <a:t>配備数の増加</a:t>
            </a:r>
            <a:endParaRPr lang="en-US" altLang="ja-JP" sz="2600" dirty="0"/>
          </a:p>
          <a:p>
            <a:pPr marL="457200" lvl="1" indent="0">
              <a:buNone/>
            </a:pPr>
            <a:r>
              <a:rPr lang="ja-JP" altLang="en-US" sz="2600" dirty="0">
                <a:solidFill>
                  <a:srgbClr val="549E39"/>
                </a:solidFill>
              </a:rPr>
              <a:t>✓</a:t>
            </a:r>
            <a:r>
              <a:rPr lang="ja-JP" altLang="en-US" sz="2600" dirty="0"/>
              <a:t>複数台による同時観測</a:t>
            </a:r>
            <a:endParaRPr lang="en-US" altLang="ja-JP" sz="2600" dirty="0"/>
          </a:p>
        </p:txBody>
      </p:sp>
      <p:sp>
        <p:nvSpPr>
          <p:cNvPr id="3" name="四角形: 対角を丸める 2">
            <a:extLst>
              <a:ext uri="{FF2B5EF4-FFF2-40B4-BE49-F238E27FC236}">
                <a16:creationId xmlns:a16="http://schemas.microsoft.com/office/drawing/2014/main" id="{3F31D869-2B06-4403-878C-224B36D745CE}"/>
              </a:ext>
            </a:extLst>
          </p:cNvPr>
          <p:cNvSpPr/>
          <p:nvPr/>
        </p:nvSpPr>
        <p:spPr>
          <a:xfrm>
            <a:off x="609600" y="3117978"/>
            <a:ext cx="10972800" cy="622044"/>
          </a:xfrm>
          <a:prstGeom prst="round2DiagRect">
            <a:avLst/>
          </a:prstGeom>
          <a:noFill/>
          <a:ln w="57150">
            <a:solidFill>
              <a:srgbClr val="FF482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10">
            <a:extLst>
              <a:ext uri="{FF2B5EF4-FFF2-40B4-BE49-F238E27FC236}">
                <a16:creationId xmlns:a16="http://schemas.microsoft.com/office/drawing/2014/main" id="{7022029D-9574-4331-BE56-EC57C5E9D4E9}"/>
              </a:ext>
            </a:extLst>
          </p:cNvPr>
          <p:cNvSpPr txBox="1">
            <a:spLocks/>
          </p:cNvSpPr>
          <p:nvPr/>
        </p:nvSpPr>
        <p:spPr>
          <a:xfrm>
            <a:off x="6095999" y="3866146"/>
            <a:ext cx="5257800" cy="2626727"/>
          </a:xfrm>
          <a:prstGeom prst="rect">
            <a:avLst/>
          </a:prstGeom>
        </p:spPr>
        <p:txBody>
          <a:bodyPr vert="horz" lIns="91440" tIns="45720" rIns="91440" bIns="45720" rtlCol="0">
            <a:normAutofit/>
          </a:bodyPr>
          <a:lstStyle>
            <a:lvl1pPr marL="361950" indent="-361950" algn="l" defTabSz="914400" rtl="0" eaLnBrk="1" latinLnBrk="0" hangingPunct="1">
              <a:lnSpc>
                <a:spcPct val="120000"/>
              </a:lnSpc>
              <a:spcBef>
                <a:spcPts val="1000"/>
              </a:spcBef>
              <a:buSzPct val="80000"/>
              <a:buFont typeface="Wingdings" panose="05000000000000000000" pitchFamily="2" charset="2"/>
              <a:buChar char="u"/>
              <a:defRPr kumimoji="1" sz="3200" kern="1200">
                <a:solidFill>
                  <a:srgbClr val="3B3838"/>
                </a:solidFill>
                <a:latin typeface="游ゴシック Medium" panose="020B0500000000000000" pitchFamily="50" charset="-128"/>
                <a:ea typeface="游ゴシック Medium" panose="020B0500000000000000" pitchFamily="50" charset="-128"/>
                <a:cs typeface="+mn-cs"/>
              </a:defRPr>
            </a:lvl1pPr>
            <a:lvl2pPr marL="809625" indent="-352425" algn="l" defTabSz="914400" rtl="0" eaLnBrk="1" latinLnBrk="0" hangingPunct="1">
              <a:lnSpc>
                <a:spcPct val="120000"/>
              </a:lnSpc>
              <a:spcBef>
                <a:spcPts val="500"/>
              </a:spcBef>
              <a:buSzPct val="80000"/>
              <a:buFont typeface="游ゴシック Medium" panose="020B0500000000000000" pitchFamily="50" charset="-128"/>
              <a:buChar char="▶"/>
              <a:defRPr kumimoji="1" sz="2800" kern="1200">
                <a:solidFill>
                  <a:srgbClr val="3B3838"/>
                </a:solidFill>
                <a:latin typeface="游ゴシック Medium" panose="020B0500000000000000" pitchFamily="50" charset="-128"/>
                <a:ea typeface="游ゴシック Medium" panose="020B0500000000000000" pitchFamily="50" charset="-128"/>
                <a:cs typeface="+mn-cs"/>
              </a:defRPr>
            </a:lvl2pPr>
            <a:lvl3pPr marL="1257300" indent="-342900" algn="l" defTabSz="914400" rtl="0" eaLnBrk="1" latinLnBrk="0" hangingPunct="1">
              <a:lnSpc>
                <a:spcPct val="120000"/>
              </a:lnSpc>
              <a:spcBef>
                <a:spcPts val="500"/>
              </a:spcBef>
              <a:buSzPct val="80000"/>
              <a:buFont typeface="游ゴシック Medium" panose="020B0500000000000000" pitchFamily="50" charset="-128"/>
              <a:buChar char="▶"/>
              <a:tabLst/>
              <a:defRPr kumimoji="1" sz="2400" kern="1200">
                <a:solidFill>
                  <a:srgbClr val="3B3838"/>
                </a:solidFill>
                <a:latin typeface="游ゴシック Medium" panose="020B0500000000000000" pitchFamily="50" charset="-128"/>
                <a:ea typeface="游ゴシック Medium" panose="020B0500000000000000" pitchFamily="50" charset="-128"/>
                <a:cs typeface="+mn-cs"/>
              </a:defRPr>
            </a:lvl3pPr>
            <a:lvl4pPr marL="1704975" indent="-333375"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4pPr>
            <a:lvl5pPr marL="2152650" indent="-323850" algn="l" defTabSz="914400" rtl="0" eaLnBrk="1" latinLnBrk="0" hangingPunct="1">
              <a:lnSpc>
                <a:spcPct val="120000"/>
              </a:lnSpc>
              <a:spcBef>
                <a:spcPts val="500"/>
              </a:spcBef>
              <a:buSzPct val="80000"/>
              <a:buFont typeface="游ゴシック Medium" panose="020B0500000000000000" pitchFamily="50" charset="-128"/>
              <a:buChar char="▶"/>
              <a:defRPr kumimoji="1" sz="2000" kern="1200">
                <a:solidFill>
                  <a:srgbClr val="3B3838"/>
                </a:solidFill>
                <a:latin typeface="游ゴシック Medium" panose="020B0500000000000000" pitchFamily="50" charset="-128"/>
                <a:ea typeface="游ゴシック Medium" panose="020B0500000000000000"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Wingdings" panose="05000000000000000000" pitchFamily="2" charset="2"/>
              <a:buNone/>
            </a:pPr>
            <a:r>
              <a:rPr lang="ja-JP" altLang="en-US" b="1" dirty="0">
                <a:solidFill>
                  <a:srgbClr val="549E39"/>
                </a:solidFill>
                <a:latin typeface="Yu Gothic" panose="020B0400000000000000" pitchFamily="50" charset="-128"/>
                <a:ea typeface="Yu Gothic" panose="020B0400000000000000" pitchFamily="50" charset="-128"/>
              </a:rPr>
              <a:t>ドローンのデメリット</a:t>
            </a:r>
            <a:endParaRPr lang="en-US" altLang="ja-JP" b="1" dirty="0">
              <a:solidFill>
                <a:srgbClr val="549E39"/>
              </a:solidFill>
              <a:latin typeface="Yu Gothic" panose="020B0400000000000000" pitchFamily="50" charset="-128"/>
              <a:ea typeface="Yu Gothic" panose="020B0400000000000000" pitchFamily="50" charset="-128"/>
            </a:endParaRPr>
          </a:p>
          <a:p>
            <a:pPr marL="457200" lvl="1" indent="0">
              <a:buNone/>
            </a:pPr>
            <a:r>
              <a:rPr lang="en-US" altLang="ja-JP" sz="2600" dirty="0">
                <a:solidFill>
                  <a:srgbClr val="FF4829"/>
                </a:solidFill>
              </a:rPr>
              <a:t>×</a:t>
            </a:r>
            <a:r>
              <a:rPr lang="en-US" altLang="ja-JP" sz="2600" dirty="0"/>
              <a:t>1</a:t>
            </a:r>
            <a:r>
              <a:rPr lang="ja-JP" altLang="en-US" sz="2600" dirty="0"/>
              <a:t>機の撮影範囲の狭さ</a:t>
            </a:r>
            <a:endParaRPr lang="en-US" altLang="ja-JP" sz="2600" dirty="0"/>
          </a:p>
          <a:p>
            <a:pPr marL="457200" lvl="1" indent="0">
              <a:buNone/>
            </a:pPr>
            <a:r>
              <a:rPr lang="en-US" altLang="ja-JP" sz="2600" dirty="0">
                <a:solidFill>
                  <a:srgbClr val="FF4829"/>
                </a:solidFill>
              </a:rPr>
              <a:t>×</a:t>
            </a:r>
            <a:r>
              <a:rPr lang="ja-JP" altLang="en-US" sz="2600" dirty="0"/>
              <a:t>撮影視点が斜め</a:t>
            </a:r>
            <a:endParaRPr lang="en-US" altLang="ja-JP" sz="2600" dirty="0"/>
          </a:p>
        </p:txBody>
      </p:sp>
      <p:sp>
        <p:nvSpPr>
          <p:cNvPr id="7" name="テキスト ボックス 6">
            <a:extLst>
              <a:ext uri="{FF2B5EF4-FFF2-40B4-BE49-F238E27FC236}">
                <a16:creationId xmlns:a16="http://schemas.microsoft.com/office/drawing/2014/main" id="{26BD9AA0-9D90-4DBB-94D6-E110F5EC155F}"/>
              </a:ext>
            </a:extLst>
          </p:cNvPr>
          <p:cNvSpPr txBox="1"/>
          <p:nvPr/>
        </p:nvSpPr>
        <p:spPr>
          <a:xfrm>
            <a:off x="6324600" y="5755119"/>
            <a:ext cx="5257800" cy="646331"/>
          </a:xfrm>
          <a:prstGeom prst="rect">
            <a:avLst/>
          </a:prstGeom>
          <a:noFill/>
          <a:ln w="38100">
            <a:noFill/>
          </a:ln>
        </p:spPr>
        <p:txBody>
          <a:bodyPr wrap="square" rtlCol="0">
            <a:spAutoFit/>
          </a:bodyPr>
          <a:lstStyle/>
          <a:p>
            <a:r>
              <a:rPr lang="ja-JP" altLang="en-US" sz="3600" b="1" dirty="0">
                <a:solidFill>
                  <a:srgbClr val="FF4829"/>
                </a:solidFill>
                <a:latin typeface="Yu Gothic" panose="020B0400000000000000" pitchFamily="50" charset="-128"/>
                <a:ea typeface="Yu Gothic" panose="020B0400000000000000" pitchFamily="50" charset="-128"/>
              </a:rPr>
              <a:t>災害時の新たな観測手段</a:t>
            </a:r>
            <a:endParaRPr kumimoji="1" lang="en-US" altLang="ja-JP" sz="3600" b="1" dirty="0">
              <a:solidFill>
                <a:srgbClr val="FF4829"/>
              </a:solidFill>
              <a:latin typeface="Yu Gothic" panose="020B0400000000000000" pitchFamily="50" charset="-128"/>
              <a:ea typeface="Yu Gothic" panose="020B0400000000000000" pitchFamily="50" charset="-128"/>
            </a:endParaRPr>
          </a:p>
        </p:txBody>
      </p:sp>
      <p:sp>
        <p:nvSpPr>
          <p:cNvPr id="10" name="矢印: 右 9">
            <a:extLst>
              <a:ext uri="{FF2B5EF4-FFF2-40B4-BE49-F238E27FC236}">
                <a16:creationId xmlns:a16="http://schemas.microsoft.com/office/drawing/2014/main" id="{E2A7E7C5-CA28-48F4-85EB-F48BCAB4A1F7}"/>
              </a:ext>
            </a:extLst>
          </p:cNvPr>
          <p:cNvSpPr/>
          <p:nvPr/>
        </p:nvSpPr>
        <p:spPr>
          <a:xfrm>
            <a:off x="5800009" y="5927154"/>
            <a:ext cx="410291" cy="302260"/>
          </a:xfrm>
          <a:prstGeom prst="rightArrow">
            <a:avLst/>
          </a:prstGeom>
          <a:solidFill>
            <a:srgbClr val="FF4829"/>
          </a:solidFill>
          <a:ln w="38100">
            <a:solidFill>
              <a:srgbClr val="FF48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66012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7D293-99B4-49E0-BB85-29AD65F8FCA0}"/>
              </a:ext>
            </a:extLst>
          </p:cNvPr>
          <p:cNvSpPr>
            <a:spLocks noGrp="1"/>
          </p:cNvSpPr>
          <p:nvPr>
            <p:ph type="title"/>
          </p:nvPr>
        </p:nvSpPr>
        <p:spPr/>
        <p:txBody>
          <a:bodyPr/>
          <a:lstStyle/>
          <a:p>
            <a:pPr algn="ctr"/>
            <a:r>
              <a:rPr lang="ja-JP" altLang="en-US" dirty="0"/>
              <a:t>他画像への適用例</a:t>
            </a:r>
            <a:endParaRPr kumimoji="1" lang="ja-JP" altLang="en-US" dirty="0"/>
          </a:p>
        </p:txBody>
      </p:sp>
      <p:sp>
        <p:nvSpPr>
          <p:cNvPr id="4" name="スライド番号プレースホルダー 3">
            <a:extLst>
              <a:ext uri="{FF2B5EF4-FFF2-40B4-BE49-F238E27FC236}">
                <a16:creationId xmlns:a16="http://schemas.microsoft.com/office/drawing/2014/main" id="{0F7063E6-2224-40AD-BACC-667D07574E9E}"/>
              </a:ext>
            </a:extLst>
          </p:cNvPr>
          <p:cNvSpPr>
            <a:spLocks noGrp="1"/>
          </p:cNvSpPr>
          <p:nvPr>
            <p:ph type="sldNum" sz="quarter" idx="12"/>
          </p:nvPr>
        </p:nvSpPr>
        <p:spPr/>
        <p:txBody>
          <a:bodyPr/>
          <a:lstStyle/>
          <a:p>
            <a:fld id="{761C07DB-4253-4F3B-B907-E12F739F66DD}" type="slidenum">
              <a:rPr kumimoji="1" lang="ja-JP" altLang="en-US" smtClean="0"/>
              <a:t>40</a:t>
            </a:fld>
            <a:endParaRPr kumimoji="1" lang="ja-JP" altLang="en-US"/>
          </a:p>
        </p:txBody>
      </p:sp>
      <p:pic>
        <p:nvPicPr>
          <p:cNvPr id="7" name="図 6" descr="緑の木々&#10;&#10;低い精度で自動的に生成された説明">
            <a:extLst>
              <a:ext uri="{FF2B5EF4-FFF2-40B4-BE49-F238E27FC236}">
                <a16:creationId xmlns:a16="http://schemas.microsoft.com/office/drawing/2014/main" id="{33A7767D-F144-4A06-8CF5-F329A772D0ED}"/>
              </a:ext>
            </a:extLst>
          </p:cNvPr>
          <p:cNvPicPr>
            <a:picLocks noChangeAspect="1"/>
          </p:cNvPicPr>
          <p:nvPr/>
        </p:nvPicPr>
        <p:blipFill rotWithShape="1">
          <a:blip r:embed="rId3">
            <a:extLst>
              <a:ext uri="{28A0092B-C50C-407E-A947-70E740481C1C}">
                <a14:useLocalDpi xmlns:a14="http://schemas.microsoft.com/office/drawing/2010/main" val="0"/>
              </a:ext>
            </a:extLst>
          </a:blip>
          <a:srcRect t="13588" b="12705"/>
          <a:stretch/>
        </p:blipFill>
        <p:spPr>
          <a:xfrm>
            <a:off x="232101" y="2336798"/>
            <a:ext cx="5731934" cy="3168635"/>
          </a:xfrm>
          <a:prstGeom prst="rect">
            <a:avLst/>
          </a:prstGeom>
        </p:spPr>
      </p:pic>
      <p:pic>
        <p:nvPicPr>
          <p:cNvPr id="11" name="図 10" descr="ブロッコリー, ガーデン, テーブル, 電車 が含まれている画像&#10;&#10;自動的に生成された説明">
            <a:extLst>
              <a:ext uri="{FF2B5EF4-FFF2-40B4-BE49-F238E27FC236}">
                <a16:creationId xmlns:a16="http://schemas.microsoft.com/office/drawing/2014/main" id="{15948574-33DB-44C8-9E45-2CDD7E368956}"/>
              </a:ext>
            </a:extLst>
          </p:cNvPr>
          <p:cNvPicPr>
            <a:picLocks noChangeAspect="1"/>
          </p:cNvPicPr>
          <p:nvPr/>
        </p:nvPicPr>
        <p:blipFill rotWithShape="1">
          <a:blip r:embed="rId4">
            <a:extLst>
              <a:ext uri="{28A0092B-C50C-407E-A947-70E740481C1C}">
                <a14:useLocalDpi xmlns:a14="http://schemas.microsoft.com/office/drawing/2010/main" val="0"/>
              </a:ext>
            </a:extLst>
          </a:blip>
          <a:srcRect t="13588" b="12705"/>
          <a:stretch/>
        </p:blipFill>
        <p:spPr>
          <a:xfrm>
            <a:off x="6227966" y="2336798"/>
            <a:ext cx="5731934" cy="3168635"/>
          </a:xfrm>
          <a:prstGeom prst="rect">
            <a:avLst/>
          </a:prstGeom>
        </p:spPr>
      </p:pic>
      <p:sp>
        <p:nvSpPr>
          <p:cNvPr id="14" name="四角形: 角を丸くする 13">
            <a:extLst>
              <a:ext uri="{FF2B5EF4-FFF2-40B4-BE49-F238E27FC236}">
                <a16:creationId xmlns:a16="http://schemas.microsoft.com/office/drawing/2014/main" id="{1B1A4177-BD8A-44EE-B032-ECCF98BC0DD2}"/>
              </a:ext>
            </a:extLst>
          </p:cNvPr>
          <p:cNvSpPr/>
          <p:nvPr/>
        </p:nvSpPr>
        <p:spPr>
          <a:xfrm>
            <a:off x="2434070" y="4730854"/>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不要領域検出</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5" name="四角形: 角を丸くする 14">
            <a:extLst>
              <a:ext uri="{FF2B5EF4-FFF2-40B4-BE49-F238E27FC236}">
                <a16:creationId xmlns:a16="http://schemas.microsoft.com/office/drawing/2014/main" id="{FECF47EB-0DC1-438E-B7BE-FD1637D5EBE7}"/>
              </a:ext>
            </a:extLst>
          </p:cNvPr>
          <p:cNvSpPr/>
          <p:nvPr/>
        </p:nvSpPr>
        <p:spPr>
          <a:xfrm>
            <a:off x="8428471" y="4730853"/>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災害領域検出</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Tree>
    <p:extLst>
      <p:ext uri="{BB962C8B-B14F-4D97-AF65-F5344CB8AC3E}">
        <p14:creationId xmlns:p14="http://schemas.microsoft.com/office/powerpoint/2010/main" val="3820738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7D293-99B4-49E0-BB85-29AD65F8FCA0}"/>
              </a:ext>
            </a:extLst>
          </p:cNvPr>
          <p:cNvSpPr>
            <a:spLocks noGrp="1"/>
          </p:cNvSpPr>
          <p:nvPr>
            <p:ph type="title"/>
          </p:nvPr>
        </p:nvSpPr>
        <p:spPr/>
        <p:txBody>
          <a:bodyPr/>
          <a:lstStyle/>
          <a:p>
            <a:pPr algn="ctr"/>
            <a:r>
              <a:rPr lang="ja-JP" altLang="en-US" dirty="0"/>
              <a:t>他画像への適用例</a:t>
            </a:r>
            <a:endParaRPr kumimoji="1" lang="ja-JP" altLang="en-US" dirty="0"/>
          </a:p>
        </p:txBody>
      </p:sp>
      <p:sp>
        <p:nvSpPr>
          <p:cNvPr id="4" name="スライド番号プレースホルダー 3">
            <a:extLst>
              <a:ext uri="{FF2B5EF4-FFF2-40B4-BE49-F238E27FC236}">
                <a16:creationId xmlns:a16="http://schemas.microsoft.com/office/drawing/2014/main" id="{0F7063E6-2224-40AD-BACC-667D07574E9E}"/>
              </a:ext>
            </a:extLst>
          </p:cNvPr>
          <p:cNvSpPr>
            <a:spLocks noGrp="1"/>
          </p:cNvSpPr>
          <p:nvPr>
            <p:ph type="sldNum" sz="quarter" idx="12"/>
          </p:nvPr>
        </p:nvSpPr>
        <p:spPr/>
        <p:txBody>
          <a:bodyPr/>
          <a:lstStyle/>
          <a:p>
            <a:fld id="{761C07DB-4253-4F3B-B907-E12F739F66DD}" type="slidenum">
              <a:rPr kumimoji="1" lang="ja-JP" altLang="en-US" smtClean="0"/>
              <a:t>41</a:t>
            </a:fld>
            <a:endParaRPr kumimoji="1" lang="ja-JP" altLang="en-US"/>
          </a:p>
        </p:txBody>
      </p:sp>
      <p:pic>
        <p:nvPicPr>
          <p:cNvPr id="13" name="図 12" descr="ブロッコリーとトマト&#10;&#10;中程度の精度で自動的に生成された説明">
            <a:extLst>
              <a:ext uri="{FF2B5EF4-FFF2-40B4-BE49-F238E27FC236}">
                <a16:creationId xmlns:a16="http://schemas.microsoft.com/office/drawing/2014/main" id="{68682DE7-656E-463B-8819-ADAD4B8483AE}"/>
              </a:ext>
            </a:extLst>
          </p:cNvPr>
          <p:cNvPicPr>
            <a:picLocks noChangeAspect="1"/>
          </p:cNvPicPr>
          <p:nvPr/>
        </p:nvPicPr>
        <p:blipFill rotWithShape="1">
          <a:blip r:embed="rId3">
            <a:extLst>
              <a:ext uri="{28A0092B-C50C-407E-A947-70E740481C1C}">
                <a14:useLocalDpi xmlns:a14="http://schemas.microsoft.com/office/drawing/2010/main" val="0"/>
              </a:ext>
            </a:extLst>
          </a:blip>
          <a:srcRect t="12390" b="12642"/>
          <a:stretch/>
        </p:blipFill>
        <p:spPr>
          <a:xfrm>
            <a:off x="2040024" y="1886320"/>
            <a:ext cx="8111952" cy="4561046"/>
          </a:xfrm>
          <a:prstGeom prst="rect">
            <a:avLst/>
          </a:prstGeom>
        </p:spPr>
      </p:pic>
      <p:sp>
        <p:nvSpPr>
          <p:cNvPr id="8" name="四角形: 角を丸くする 7">
            <a:extLst>
              <a:ext uri="{FF2B5EF4-FFF2-40B4-BE49-F238E27FC236}">
                <a16:creationId xmlns:a16="http://schemas.microsoft.com/office/drawing/2014/main" id="{8C03BA00-6C2E-46EF-9701-A2D8B76F7E33}"/>
              </a:ext>
            </a:extLst>
          </p:cNvPr>
          <p:cNvSpPr/>
          <p:nvPr/>
        </p:nvSpPr>
        <p:spPr>
          <a:xfrm>
            <a:off x="6582737" y="5628320"/>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最終出力結果</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Tree>
    <p:extLst>
      <p:ext uri="{BB962C8B-B14F-4D97-AF65-F5344CB8AC3E}">
        <p14:creationId xmlns:p14="http://schemas.microsoft.com/office/powerpoint/2010/main" val="2334021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予想質問</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人命救助の場面で金銭的コストを考えるのか</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lang="ja-JP" altLang="en-US" dirty="0"/>
              <a:t>ヘリは初期費用・出動費用ともに高額</a:t>
            </a:r>
            <a:endParaRPr lang="en-US" altLang="ja-JP" dirty="0"/>
          </a:p>
          <a:p>
            <a:r>
              <a:rPr lang="ja-JP" altLang="en-US" dirty="0"/>
              <a:t>ヘリは保有台数が少ない</a:t>
            </a:r>
            <a:endParaRPr lang="en-US" altLang="ja-JP" dirty="0"/>
          </a:p>
          <a:p>
            <a:pPr lvl="1"/>
            <a:r>
              <a:rPr lang="ja-JP" altLang="en-US" dirty="0"/>
              <a:t>例えば静岡県消防局では１</a:t>
            </a:r>
            <a:r>
              <a:rPr lang="en-US" altLang="ja-JP" dirty="0"/>
              <a:t>-</a:t>
            </a:r>
            <a:r>
              <a:rPr lang="ja-JP" altLang="en-US" dirty="0"/>
              <a:t>２機</a:t>
            </a:r>
            <a:endParaRPr lang="en-US" altLang="ja-JP" dirty="0"/>
          </a:p>
          <a:p>
            <a:pPr lvl="1"/>
            <a:r>
              <a:rPr lang="ja-JP" altLang="en-US" dirty="0"/>
              <a:t>全ての範囲を網羅できない可能性</a:t>
            </a:r>
            <a:endParaRPr lang="en-US" altLang="ja-JP" dirty="0"/>
          </a:p>
          <a:p>
            <a:r>
              <a:rPr lang="ja-JP" altLang="en-US" dirty="0"/>
              <a:t>低コストでありドローンは複数台保有・出動可能</a:t>
            </a:r>
            <a:endParaRPr lang="en-US" altLang="ja-JP" dirty="0"/>
          </a:p>
          <a:p>
            <a:pPr lvl="1"/>
            <a:r>
              <a:rPr kumimoji="1" lang="ja-JP" altLang="en-US" dirty="0"/>
              <a:t>複数台による広域解析が可能</a:t>
            </a:r>
            <a:endParaRPr kumimoji="1" lang="en-US" altLang="ja-JP" dirty="0"/>
          </a:p>
          <a:p>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42</a:t>
            </a:fld>
            <a:endParaRPr kumimoji="1" lang="ja-JP" altLang="en-US"/>
          </a:p>
        </p:txBody>
      </p:sp>
    </p:spTree>
    <p:extLst>
      <p:ext uri="{BB962C8B-B14F-4D97-AF65-F5344CB8AC3E}">
        <p14:creationId xmlns:p14="http://schemas.microsoft.com/office/powerpoint/2010/main" val="2279301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予想質問</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fontScale="92500"/>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衛星・ヘリの代わりでドローンを使う意味はあるのか</a:t>
            </a:r>
            <a:endParaRPr lang="en-US" altLang="ja-JP" sz="3600" b="1" dirty="0">
              <a:solidFill>
                <a:srgbClr val="549E39"/>
              </a:solidFill>
              <a:latin typeface="Yu Gothic" panose="020B0400000000000000" pitchFamily="50" charset="-128"/>
              <a:ea typeface="Yu Gothic" panose="020B0400000000000000" pitchFamily="50" charset="-128"/>
            </a:endParaRPr>
          </a:p>
          <a:p>
            <a:r>
              <a:rPr lang="ja-JP" altLang="en-US" dirty="0"/>
              <a:t>人工衛星が使えない</a:t>
            </a:r>
            <a:endParaRPr lang="en-US" altLang="ja-JP" dirty="0"/>
          </a:p>
          <a:p>
            <a:pPr lvl="1"/>
            <a:r>
              <a:rPr lang="ja-JP" altLang="en-US" dirty="0"/>
              <a:t>撮影周期が合わない・雲がある</a:t>
            </a:r>
            <a:endParaRPr lang="en-US" altLang="ja-JP" dirty="0"/>
          </a:p>
          <a:p>
            <a:r>
              <a:rPr lang="ja-JP" altLang="en-US" dirty="0"/>
              <a:t>ヘリコプターが使えない</a:t>
            </a:r>
            <a:endParaRPr lang="en-US" altLang="ja-JP" dirty="0"/>
          </a:p>
          <a:p>
            <a:pPr lvl="1"/>
            <a:r>
              <a:rPr lang="ja-JP" altLang="en-US" dirty="0"/>
              <a:t>周囲に発着場が無い・悪天候で出動不可・複数箇所網羅不可</a:t>
            </a:r>
            <a:endParaRPr lang="en-US" altLang="ja-JP" dirty="0"/>
          </a:p>
          <a:p>
            <a:r>
              <a:rPr lang="ja-JP" altLang="en-US" dirty="0"/>
              <a:t>以上の状況で衛星・ヘリと同程度の精度</a:t>
            </a:r>
            <a:endParaRPr lang="en-US" altLang="ja-JP" dirty="0"/>
          </a:p>
          <a:p>
            <a:pPr lvl="1"/>
            <a:r>
              <a:rPr lang="ja-JP" altLang="en-US" dirty="0"/>
              <a:t>衛星・ヘリの代替手段</a:t>
            </a:r>
            <a:endParaRPr lang="en-US" altLang="ja-JP" dirty="0"/>
          </a:p>
          <a:p>
            <a:pPr lvl="1"/>
            <a:endParaRPr lang="en-US" altLang="ja-JP" dirty="0"/>
          </a:p>
          <a:p>
            <a:endParaRPr lang="en-US" altLang="ja-JP" dirty="0"/>
          </a:p>
          <a:p>
            <a:pPr lvl="1"/>
            <a:endParaRPr lang="en-US" altLang="ja-JP"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43</a:t>
            </a:fld>
            <a:endParaRPr kumimoji="1" lang="ja-JP" altLang="en-US"/>
          </a:p>
        </p:txBody>
      </p:sp>
    </p:spTree>
    <p:extLst>
      <p:ext uri="{BB962C8B-B14F-4D97-AF65-F5344CB8AC3E}">
        <p14:creationId xmlns:p14="http://schemas.microsoft.com/office/powerpoint/2010/main" val="3421107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予想質問</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fontScale="70000" lnSpcReduction="20000"/>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ドローンは災害後どの程度で解析可能か</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lang="en-US" altLang="ja-JP" dirty="0"/>
              <a:t>DRONE BIRD</a:t>
            </a:r>
            <a:r>
              <a:rPr lang="ja-JP" altLang="en-US" dirty="0"/>
              <a:t>計画では最短</a:t>
            </a:r>
            <a:r>
              <a:rPr lang="en-US" altLang="ja-JP" dirty="0"/>
              <a:t>2</a:t>
            </a:r>
            <a:r>
              <a:rPr lang="ja-JP" altLang="en-US" dirty="0"/>
              <a:t>時間以内での空撮が目標</a:t>
            </a:r>
            <a:endParaRPr lang="en-US" altLang="ja-JP" dirty="0"/>
          </a:p>
          <a:p>
            <a:pPr lvl="1"/>
            <a:r>
              <a:rPr lang="ja-JP" altLang="en-US" dirty="0"/>
              <a:t>実際には</a:t>
            </a:r>
            <a:r>
              <a:rPr lang="en-US" altLang="ja-JP" dirty="0"/>
              <a:t>2</a:t>
            </a:r>
            <a:r>
              <a:rPr lang="ja-JP" altLang="en-US" dirty="0"/>
              <a:t>日間</a:t>
            </a:r>
            <a:endParaRPr lang="en-US" altLang="ja-JP" dirty="0"/>
          </a:p>
          <a:p>
            <a:r>
              <a:rPr lang="en-US" altLang="ja-JP" dirty="0"/>
              <a:t>4 - 14</a:t>
            </a:r>
            <a:r>
              <a:rPr lang="ja-JP" altLang="en-US" dirty="0"/>
              <a:t>時間程度で撮影開始</a:t>
            </a:r>
            <a:endParaRPr lang="en-US" altLang="ja-JP" dirty="0"/>
          </a:p>
          <a:p>
            <a:pPr lvl="1"/>
            <a:r>
              <a:rPr lang="ja-JP" altLang="en-US" dirty="0"/>
              <a:t>条件にも依る</a:t>
            </a:r>
            <a:endParaRPr lang="en-US" altLang="ja-JP" dirty="0"/>
          </a:p>
          <a:p>
            <a:pPr marL="0" indent="0">
              <a:buNone/>
            </a:pPr>
            <a:r>
              <a:rPr kumimoji="1" lang="ja-JP" altLang="en-US" sz="3600" b="1" dirty="0">
                <a:solidFill>
                  <a:srgbClr val="549E39"/>
                </a:solidFill>
                <a:latin typeface="Yu Gothic" panose="020B0400000000000000" pitchFamily="50" charset="-128"/>
                <a:ea typeface="Yu Gothic" panose="020B0400000000000000" pitchFamily="50" charset="-128"/>
              </a:rPr>
              <a:t>ドローンはどの程度安価か</a:t>
            </a:r>
            <a:endParaRPr kumimoji="1" lang="en-US" altLang="ja-JP" sz="4000" b="1" dirty="0">
              <a:solidFill>
                <a:srgbClr val="549E39"/>
              </a:solidFill>
              <a:latin typeface="Yu Gothic" panose="020B0400000000000000" pitchFamily="50" charset="-128"/>
              <a:ea typeface="Yu Gothic" panose="020B0400000000000000" pitchFamily="50" charset="-128"/>
            </a:endParaRPr>
          </a:p>
          <a:p>
            <a:r>
              <a:rPr lang="ja-JP" altLang="en-US" dirty="0"/>
              <a:t>機体本体は約</a:t>
            </a:r>
            <a:r>
              <a:rPr lang="en-US" altLang="ja-JP" dirty="0"/>
              <a:t>40</a:t>
            </a:r>
            <a:r>
              <a:rPr lang="ja-JP" altLang="en-US" dirty="0"/>
              <a:t>万円</a:t>
            </a:r>
            <a:endParaRPr lang="en-US" altLang="ja-JP" dirty="0"/>
          </a:p>
          <a:p>
            <a:pPr lvl="1"/>
            <a:r>
              <a:rPr lang="ja-JP" altLang="en-US" dirty="0"/>
              <a:t>ヘリコプターは約</a:t>
            </a:r>
            <a:r>
              <a:rPr lang="en-US" altLang="ja-JP" dirty="0"/>
              <a:t>10</a:t>
            </a:r>
            <a:r>
              <a:rPr lang="ja-JP" altLang="en-US" dirty="0"/>
              <a:t>億円</a:t>
            </a:r>
            <a:endParaRPr lang="en-US" altLang="ja-JP" dirty="0"/>
          </a:p>
          <a:p>
            <a:r>
              <a:rPr lang="ja-JP" altLang="en-US" dirty="0"/>
              <a:t>運航費用は</a:t>
            </a:r>
            <a:r>
              <a:rPr lang="en-US" altLang="ja-JP" dirty="0"/>
              <a:t>0</a:t>
            </a:r>
            <a:r>
              <a:rPr lang="ja-JP" altLang="en-US" dirty="0"/>
              <a:t>円</a:t>
            </a:r>
            <a:endParaRPr lang="en-US" altLang="ja-JP" dirty="0"/>
          </a:p>
          <a:p>
            <a:pPr lvl="1"/>
            <a:r>
              <a:rPr lang="ja-JP" altLang="en-US" dirty="0"/>
              <a:t>ヘリコプターは約</a:t>
            </a:r>
            <a:r>
              <a:rPr lang="en-US" altLang="ja-JP" dirty="0"/>
              <a:t>80</a:t>
            </a:r>
            <a:r>
              <a:rPr lang="ja-JP" altLang="en-US" dirty="0"/>
              <a:t>万円</a:t>
            </a:r>
            <a:r>
              <a:rPr lang="en-US" altLang="ja-JP" dirty="0"/>
              <a:t>/1</a:t>
            </a:r>
            <a:r>
              <a:rPr lang="ja-JP" altLang="en-US" dirty="0"/>
              <a:t>時間</a:t>
            </a:r>
            <a:endParaRPr lang="en-US" altLang="ja-JP"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44</a:t>
            </a:fld>
            <a:endParaRPr kumimoji="1" lang="ja-JP" altLang="en-US"/>
          </a:p>
        </p:txBody>
      </p:sp>
    </p:spTree>
    <p:extLst>
      <p:ext uri="{BB962C8B-B14F-4D97-AF65-F5344CB8AC3E}">
        <p14:creationId xmlns:p14="http://schemas.microsoft.com/office/powerpoint/2010/main" val="2455389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予想質問</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lnSpcReduction="10000"/>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ドローンの導入はどの程度進んでいるか</a:t>
            </a:r>
            <a:endParaRPr lang="en-US" altLang="ja-JP" b="1" dirty="0">
              <a:latin typeface="Yu Gothic" panose="020B0400000000000000" pitchFamily="50" charset="-128"/>
              <a:ea typeface="Yu Gothic" panose="020B0400000000000000" pitchFamily="50" charset="-128"/>
            </a:endParaRPr>
          </a:p>
          <a:p>
            <a:r>
              <a:rPr kumimoji="1" lang="ja-JP" altLang="en-US" dirty="0"/>
              <a:t>政府の意向で各県消防本部にドローン配備</a:t>
            </a:r>
            <a:endParaRPr kumimoji="1" lang="en-US" altLang="ja-JP" dirty="0"/>
          </a:p>
          <a:p>
            <a:r>
              <a:rPr kumimoji="1" lang="en-US" altLang="ja-JP" dirty="0"/>
              <a:t>43</a:t>
            </a:r>
            <a:r>
              <a:rPr kumimoji="1" lang="ja-JP" altLang="en-US" dirty="0"/>
              <a:t>都道府県の消防本部がドローンを導入</a:t>
            </a:r>
            <a:endParaRPr kumimoji="1" lang="en-US" altLang="ja-JP" dirty="0"/>
          </a:p>
          <a:p>
            <a:pPr lvl="1"/>
            <a:r>
              <a:rPr kumimoji="1" lang="en-US" altLang="ja-JP" dirty="0"/>
              <a:t>2020</a:t>
            </a:r>
            <a:r>
              <a:rPr kumimoji="1" lang="ja-JP" altLang="en-US" dirty="0"/>
              <a:t>年</a:t>
            </a:r>
            <a:r>
              <a:rPr kumimoji="1" lang="en-US" altLang="ja-JP" dirty="0"/>
              <a:t>9</a:t>
            </a:r>
            <a:r>
              <a:rPr kumimoji="1" lang="ja-JP" altLang="en-US" dirty="0"/>
              <a:t>月</a:t>
            </a:r>
            <a:r>
              <a:rPr kumimoji="1" lang="en-US" altLang="ja-JP" dirty="0"/>
              <a:t>8</a:t>
            </a:r>
            <a:r>
              <a:rPr kumimoji="1" lang="ja-JP" altLang="en-US" dirty="0"/>
              <a:t>日時点</a:t>
            </a:r>
            <a:endParaRPr kumimoji="1" lang="en-US" altLang="ja-JP" dirty="0"/>
          </a:p>
          <a:p>
            <a:pPr marL="0" indent="0">
              <a:buNone/>
            </a:pPr>
            <a:r>
              <a:rPr kumimoji="1" lang="ja-JP" altLang="en-US" sz="3600" b="1" dirty="0">
                <a:solidFill>
                  <a:srgbClr val="549E39"/>
                </a:solidFill>
                <a:latin typeface="Yu Gothic" panose="020B0400000000000000" pitchFamily="50" charset="-128"/>
                <a:ea typeface="Yu Gothic" panose="020B0400000000000000" pitchFamily="50" charset="-128"/>
              </a:rPr>
              <a:t>ドローンの活用事例はあるのか</a:t>
            </a:r>
            <a:endParaRPr kumimoji="1" lang="en-US" altLang="ja-JP" sz="4000" b="1" dirty="0">
              <a:solidFill>
                <a:srgbClr val="549E39"/>
              </a:solidFill>
              <a:latin typeface="Yu Gothic" panose="020B0400000000000000" pitchFamily="50" charset="-128"/>
              <a:ea typeface="Yu Gothic" panose="020B0400000000000000" pitchFamily="50" charset="-128"/>
            </a:endParaRPr>
          </a:p>
          <a:p>
            <a:r>
              <a:rPr kumimoji="1" lang="ja-JP" altLang="en-US" dirty="0"/>
              <a:t>被害領域地図作成の補助</a:t>
            </a:r>
            <a:endParaRPr kumimoji="1" lang="en-US" altLang="ja-JP" dirty="0"/>
          </a:p>
          <a:p>
            <a:r>
              <a:rPr lang="ja-JP" altLang="en-US" dirty="0"/>
              <a:t>被害状況確認</a:t>
            </a:r>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45</a:t>
            </a:fld>
            <a:endParaRPr kumimoji="1" lang="ja-JP" altLang="en-US"/>
          </a:p>
        </p:txBody>
      </p:sp>
    </p:spTree>
    <p:extLst>
      <p:ext uri="{BB962C8B-B14F-4D97-AF65-F5344CB8AC3E}">
        <p14:creationId xmlns:p14="http://schemas.microsoft.com/office/powerpoint/2010/main" val="3267700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予想質問</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a:bodyPr>
          <a:lstStyle/>
          <a:p>
            <a:pPr marL="0" indent="0">
              <a:buNone/>
            </a:pPr>
            <a:r>
              <a:rPr kumimoji="1" lang="ja-JP" altLang="en-US" b="1" dirty="0">
                <a:solidFill>
                  <a:srgbClr val="549E39"/>
                </a:solidFill>
                <a:latin typeface="Yu Gothic" panose="020B0400000000000000" pitchFamily="50" charset="-128"/>
                <a:ea typeface="Yu Gothic" panose="020B0400000000000000" pitchFamily="50" charset="-128"/>
              </a:rPr>
              <a:t>撮影範囲が狭いが代替手段といえるのか</a:t>
            </a:r>
            <a:endParaRPr kumimoji="1" lang="en-US" altLang="ja-JP" b="1" dirty="0">
              <a:solidFill>
                <a:srgbClr val="549E39"/>
              </a:solidFill>
              <a:latin typeface="Yu Gothic" panose="020B0400000000000000" pitchFamily="50" charset="-128"/>
              <a:ea typeface="Yu Gothic" panose="020B0400000000000000" pitchFamily="50" charset="-128"/>
            </a:endParaRPr>
          </a:p>
          <a:p>
            <a:r>
              <a:rPr lang="ja-JP" altLang="en-US" dirty="0"/>
              <a:t>複数台にて広範囲を解析</a:t>
            </a:r>
            <a:endParaRPr lang="en-US" altLang="ja-JP" dirty="0"/>
          </a:p>
          <a:p>
            <a:pPr lvl="1"/>
            <a:r>
              <a:rPr kumimoji="1" lang="ja-JP" altLang="en-US" dirty="0"/>
              <a:t>政府の意向による配備台数の増加</a:t>
            </a:r>
            <a:endParaRPr kumimoji="1" lang="en-US" altLang="ja-JP" dirty="0"/>
          </a:p>
          <a:p>
            <a:pPr marL="0" indent="0">
              <a:buNone/>
            </a:pPr>
            <a:r>
              <a:rPr lang="ja-JP" altLang="en-US" b="1" dirty="0">
                <a:solidFill>
                  <a:srgbClr val="549E39"/>
                </a:solidFill>
                <a:latin typeface="Yu Gothic" panose="020B0400000000000000" pitchFamily="50" charset="-128"/>
                <a:ea typeface="Yu Gothic" panose="020B0400000000000000" pitchFamily="50" charset="-128"/>
              </a:rPr>
              <a:t>斜め視点での撮影が多いが</a:t>
            </a:r>
            <a:r>
              <a:rPr kumimoji="1" lang="ja-JP" altLang="en-US" sz="3200" b="1" dirty="0">
                <a:solidFill>
                  <a:srgbClr val="549E39"/>
                </a:solidFill>
                <a:latin typeface="Yu Gothic" panose="020B0400000000000000" pitchFamily="50" charset="-128"/>
                <a:ea typeface="Yu Gothic" panose="020B0400000000000000" pitchFamily="50" charset="-128"/>
              </a:rPr>
              <a:t>代替手段といえるのか</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kumimoji="1" lang="ja-JP" altLang="en-US" dirty="0"/>
              <a:t>オルソ化での対応検討</a:t>
            </a:r>
            <a:endParaRPr kumimoji="1" lang="en-US" altLang="ja-JP" dirty="0"/>
          </a:p>
          <a:p>
            <a:pPr lvl="1"/>
            <a:r>
              <a:rPr lang="ja-JP" altLang="en-US" dirty="0"/>
              <a:t>複数枚画像より直下視点画像生成</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46</a:t>
            </a:fld>
            <a:endParaRPr kumimoji="1" lang="ja-JP" altLang="en-US"/>
          </a:p>
        </p:txBody>
      </p:sp>
    </p:spTree>
    <p:extLst>
      <p:ext uri="{BB962C8B-B14F-4D97-AF65-F5344CB8AC3E}">
        <p14:creationId xmlns:p14="http://schemas.microsoft.com/office/powerpoint/2010/main" val="844789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予想質問</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fontScale="92500" lnSpcReduction="20000"/>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どの程度遠くまで遠隔操作が可能か</a:t>
            </a:r>
            <a:endParaRPr lang="en-US" altLang="ja-JP" dirty="0">
              <a:latin typeface="Yu Gothic" panose="020B0400000000000000" pitchFamily="50" charset="-128"/>
              <a:ea typeface="Yu Gothic" panose="020B0400000000000000" pitchFamily="50" charset="-128"/>
            </a:endParaRPr>
          </a:p>
          <a:p>
            <a:r>
              <a:rPr kumimoji="1" lang="ja-JP" altLang="en-US" dirty="0"/>
              <a:t>小型で約</a:t>
            </a:r>
            <a:r>
              <a:rPr kumimoji="1" lang="en-US" altLang="ja-JP" dirty="0"/>
              <a:t>1700m</a:t>
            </a:r>
            <a:endParaRPr lang="en-US" altLang="ja-JP" dirty="0"/>
          </a:p>
          <a:p>
            <a:r>
              <a:rPr kumimoji="1" lang="ja-JP" altLang="en-US" dirty="0"/>
              <a:t>大型で約</a:t>
            </a:r>
            <a:r>
              <a:rPr kumimoji="1" lang="en-US" altLang="ja-JP" dirty="0"/>
              <a:t>300m</a:t>
            </a:r>
          </a:p>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どのようなカメラを搭載しているのか</a:t>
            </a:r>
            <a:endParaRPr lang="en-US" altLang="ja-JP" dirty="0">
              <a:latin typeface="Yu Gothic" panose="020B0400000000000000" pitchFamily="50" charset="-128"/>
              <a:ea typeface="Yu Gothic" panose="020B0400000000000000" pitchFamily="50" charset="-128"/>
            </a:endParaRPr>
          </a:p>
          <a:p>
            <a:r>
              <a:rPr lang="ja-JP" altLang="en-US" dirty="0"/>
              <a:t>可視光のデジタルカメラが多い</a:t>
            </a:r>
            <a:endParaRPr lang="en-US" altLang="ja-JP" dirty="0"/>
          </a:p>
          <a:p>
            <a:pPr lvl="1"/>
            <a:r>
              <a:rPr kumimoji="1" lang="ja-JP" altLang="en-US" dirty="0"/>
              <a:t>本手法では可視光画像を想定</a:t>
            </a:r>
            <a:endParaRPr kumimoji="1" lang="en-US" altLang="ja-JP" dirty="0"/>
          </a:p>
          <a:p>
            <a:r>
              <a:rPr kumimoji="1" lang="ja-JP" altLang="en-US" dirty="0"/>
              <a:t>赤外線カメラ搭載ドローンも存在</a:t>
            </a:r>
            <a:endParaRPr lang="en-US" altLang="ja-JP" dirty="0"/>
          </a:p>
          <a:p>
            <a:pPr lvl="1"/>
            <a:r>
              <a:rPr kumimoji="1" lang="ja-JP" altLang="en-US" dirty="0"/>
              <a:t>可視光デジタルカメラより高価</a:t>
            </a:r>
            <a:endParaRPr kumimoji="1" lang="en-US" altLang="ja-JP" dirty="0"/>
          </a:p>
          <a:p>
            <a:pPr marL="0" indent="0">
              <a:buNone/>
            </a:pPr>
            <a:endParaRPr kumimoji="1" lang="en-US" altLang="ja-JP" sz="2800" b="1" dirty="0">
              <a:solidFill>
                <a:srgbClr val="549E39"/>
              </a:solidFill>
            </a:endParaRPr>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47</a:t>
            </a:fld>
            <a:endParaRPr kumimoji="1" lang="ja-JP" altLang="en-US"/>
          </a:p>
        </p:txBody>
      </p:sp>
    </p:spTree>
    <p:extLst>
      <p:ext uri="{BB962C8B-B14F-4D97-AF65-F5344CB8AC3E}">
        <p14:creationId xmlns:p14="http://schemas.microsoft.com/office/powerpoint/2010/main" val="2440894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予想質問</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fontScale="85000" lnSpcReduction="20000"/>
          </a:bodyPr>
          <a:lstStyle/>
          <a:p>
            <a:pPr marL="0" indent="0">
              <a:buNone/>
            </a:pPr>
            <a:r>
              <a:rPr lang="ja-JP" altLang="en-US" sz="3900" b="1" dirty="0">
                <a:solidFill>
                  <a:srgbClr val="549E39"/>
                </a:solidFill>
                <a:latin typeface="Yu Gothic" panose="020B0400000000000000" pitchFamily="50" charset="-128"/>
                <a:ea typeface="Yu Gothic" panose="020B0400000000000000" pitchFamily="50" charset="-128"/>
              </a:rPr>
              <a:t>どのような救助支援システムなのか</a:t>
            </a:r>
            <a:endParaRPr kumimoji="1" lang="en-US" altLang="ja-JP" sz="4000" b="1" dirty="0">
              <a:solidFill>
                <a:srgbClr val="549E39"/>
              </a:solidFill>
              <a:latin typeface="Yu Gothic" panose="020B0400000000000000" pitchFamily="50" charset="-128"/>
              <a:ea typeface="Yu Gothic" panose="020B0400000000000000" pitchFamily="50" charset="-128"/>
            </a:endParaRPr>
          </a:p>
          <a:p>
            <a:r>
              <a:rPr lang="ja-JP" altLang="en-US" sz="3500" dirty="0"/>
              <a:t>災害領域地図作成システムを想定</a:t>
            </a:r>
            <a:endParaRPr lang="en-US" altLang="ja-JP" sz="3800" b="1" dirty="0">
              <a:solidFill>
                <a:srgbClr val="549E39"/>
              </a:solidFill>
            </a:endParaRPr>
          </a:p>
          <a:p>
            <a:pPr marL="0" indent="0">
              <a:buNone/>
            </a:pPr>
            <a:r>
              <a:rPr lang="ja-JP" altLang="en-US" sz="3900" b="1" dirty="0">
                <a:solidFill>
                  <a:srgbClr val="549E39"/>
                </a:solidFill>
                <a:latin typeface="Yu Gothic" panose="020B0400000000000000" pitchFamily="50" charset="-128"/>
                <a:ea typeface="Yu Gothic" panose="020B0400000000000000" pitchFamily="50" charset="-128"/>
              </a:rPr>
              <a:t>冬季では植生の緑が減少するが検出できるか</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lang="ja-JP" altLang="en-US" sz="3500" dirty="0"/>
              <a:t>豪雨は主に夏季に発生するため夏季を想定</a:t>
            </a:r>
            <a:endParaRPr lang="en-US" altLang="ja-JP" sz="3500" dirty="0"/>
          </a:p>
          <a:p>
            <a:pPr lvl="1"/>
            <a:r>
              <a:rPr kumimoji="1" lang="ja-JP" altLang="en-US" sz="3100" dirty="0"/>
              <a:t>現時点では冬季植生は検出不可</a:t>
            </a:r>
            <a:endParaRPr kumimoji="1" lang="en-US" altLang="ja-JP" sz="2900" dirty="0"/>
          </a:p>
          <a:p>
            <a:pPr marL="0" indent="0">
              <a:buNone/>
            </a:pPr>
            <a:r>
              <a:rPr lang="ja-JP" altLang="en-US" sz="3900" b="1" dirty="0">
                <a:solidFill>
                  <a:srgbClr val="549E39"/>
                </a:solidFill>
                <a:latin typeface="Yu Gothic" panose="020B0400000000000000" pitchFamily="50" charset="-128"/>
                <a:ea typeface="Yu Gothic" panose="020B0400000000000000" pitchFamily="50" charset="-128"/>
              </a:rPr>
              <a:t>どのようにドローンを現地へ運ぶのか</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lang="ja-JP" altLang="en-US" sz="3500" dirty="0"/>
              <a:t>閉塞道路の直前まで車で移動しドローンを飛ばす</a:t>
            </a:r>
            <a:endParaRPr lang="en-US" altLang="ja-JP" sz="3500" dirty="0"/>
          </a:p>
          <a:p>
            <a:pPr lvl="1"/>
            <a:r>
              <a:rPr lang="ja-JP" altLang="en-US" sz="3200" dirty="0"/>
              <a:t>情報が少なかったため推測</a:t>
            </a:r>
            <a:endParaRPr kumimoji="1" lang="en-US" altLang="ja-JP" sz="3200"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48</a:t>
            </a:fld>
            <a:endParaRPr kumimoji="1" lang="ja-JP" altLang="en-US"/>
          </a:p>
        </p:txBody>
      </p:sp>
    </p:spTree>
    <p:extLst>
      <p:ext uri="{BB962C8B-B14F-4D97-AF65-F5344CB8AC3E}">
        <p14:creationId xmlns:p14="http://schemas.microsoft.com/office/powerpoint/2010/main" val="3748673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予想質問</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機械学習での判別は検討しないのか</a:t>
            </a:r>
            <a:endParaRPr kumimoji="1" lang="en-US" altLang="ja-JP" sz="4000" b="1" dirty="0">
              <a:solidFill>
                <a:srgbClr val="549E39"/>
              </a:solidFill>
              <a:latin typeface="Yu Gothic" panose="020B0400000000000000" pitchFamily="50" charset="-128"/>
              <a:ea typeface="Yu Gothic" panose="020B0400000000000000" pitchFamily="50" charset="-128"/>
            </a:endParaRPr>
          </a:p>
          <a:p>
            <a:r>
              <a:rPr lang="ja-JP" altLang="en-US" dirty="0"/>
              <a:t>活用・導入が最近でありデータの絶対数が少ない</a:t>
            </a:r>
            <a:endParaRPr lang="en-US" altLang="ja-JP" dirty="0"/>
          </a:p>
          <a:p>
            <a:r>
              <a:rPr lang="ja-JP" altLang="en-US" dirty="0"/>
              <a:t>入手可能な映像が少ない</a:t>
            </a:r>
            <a:endParaRPr lang="en-US" altLang="ja-JP" dirty="0"/>
          </a:p>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どのような指標にて精度向上するのか</a:t>
            </a:r>
            <a:endParaRPr kumimoji="1" lang="en-US" altLang="ja-JP" sz="3600" b="1" dirty="0">
              <a:solidFill>
                <a:srgbClr val="549E39"/>
              </a:solidFill>
              <a:latin typeface="Yu Gothic" panose="020B0400000000000000" pitchFamily="50" charset="-128"/>
              <a:ea typeface="Yu Gothic" panose="020B0400000000000000" pitchFamily="50" charset="-128"/>
            </a:endParaRPr>
          </a:p>
          <a:p>
            <a:r>
              <a:rPr lang="ja-JP" altLang="en-US" dirty="0"/>
              <a:t>テクスチャ特徴の利用検討</a:t>
            </a:r>
            <a:endParaRPr lang="en-US" altLang="ja-JP" dirty="0"/>
          </a:p>
          <a:p>
            <a:r>
              <a:rPr lang="ja-JP" altLang="en-US" dirty="0"/>
              <a:t>論文にて調査予定</a:t>
            </a:r>
            <a:endParaRPr lang="en-US" altLang="ja-JP"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49</a:t>
            </a:fld>
            <a:endParaRPr kumimoji="1" lang="ja-JP" altLang="en-US"/>
          </a:p>
        </p:txBody>
      </p:sp>
    </p:spTree>
    <p:extLst>
      <p:ext uri="{BB962C8B-B14F-4D97-AF65-F5344CB8AC3E}">
        <p14:creationId xmlns:p14="http://schemas.microsoft.com/office/powerpoint/2010/main" val="323869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7D293-99B4-49E0-BB85-29AD65F8FCA0}"/>
              </a:ext>
            </a:extLst>
          </p:cNvPr>
          <p:cNvSpPr>
            <a:spLocks noGrp="1"/>
          </p:cNvSpPr>
          <p:nvPr>
            <p:ph type="title"/>
          </p:nvPr>
        </p:nvSpPr>
        <p:spPr/>
        <p:txBody>
          <a:bodyPr/>
          <a:lstStyle/>
          <a:p>
            <a:pPr algn="ctr"/>
            <a:r>
              <a:rPr kumimoji="1" lang="ja-JP" altLang="en-US" dirty="0"/>
              <a:t>先行研究１</a:t>
            </a:r>
          </a:p>
        </p:txBody>
      </p:sp>
      <p:sp>
        <p:nvSpPr>
          <p:cNvPr id="3" name="コンテンツ プレースホルダー 2">
            <a:extLst>
              <a:ext uri="{FF2B5EF4-FFF2-40B4-BE49-F238E27FC236}">
                <a16:creationId xmlns:a16="http://schemas.microsoft.com/office/drawing/2014/main" id="{A531A373-D850-4179-8776-650BD1D2A7C4}"/>
              </a:ext>
            </a:extLst>
          </p:cNvPr>
          <p:cNvSpPr>
            <a:spLocks noGrp="1"/>
          </p:cNvSpPr>
          <p:nvPr>
            <p:ph idx="1"/>
          </p:nvPr>
        </p:nvSpPr>
        <p:spPr/>
        <p:txBody>
          <a:bodyPr>
            <a:normAutofit/>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ヘリコプター空撮画像を用いた斜面崩壊検出</a:t>
            </a:r>
            <a:endParaRPr lang="en-US" altLang="ja-JP" sz="3600" b="1" dirty="0">
              <a:solidFill>
                <a:srgbClr val="549E39"/>
              </a:solidFill>
              <a:latin typeface="Yu Gothic" panose="020B0400000000000000" pitchFamily="50" charset="-128"/>
              <a:ea typeface="Yu Gothic" panose="020B0400000000000000" pitchFamily="50" charset="-128"/>
            </a:endParaRPr>
          </a:p>
          <a:p>
            <a:r>
              <a:rPr lang="ja-JP" altLang="en-US" dirty="0"/>
              <a:t>「空撮画像を用いた土砂領域検出</a:t>
            </a:r>
            <a:r>
              <a:rPr kumimoji="1" lang="ja-JP" altLang="en-US" dirty="0"/>
              <a:t>」（</a:t>
            </a:r>
            <a:r>
              <a:rPr lang="en-US" altLang="ja-JP" dirty="0"/>
              <a:t>2</a:t>
            </a:r>
            <a:r>
              <a:rPr kumimoji="1" lang="en-US" altLang="ja-JP" dirty="0"/>
              <a:t>019 </a:t>
            </a:r>
            <a:r>
              <a:rPr kumimoji="1" lang="ja-JP" altLang="en-US" dirty="0"/>
              <a:t>中山ら）</a:t>
            </a:r>
            <a:endParaRPr lang="en-US" altLang="ja-JP" dirty="0"/>
          </a:p>
          <a:p>
            <a:pPr marL="0" indent="0">
              <a:buNone/>
            </a:pPr>
            <a:endParaRPr lang="en-US" altLang="ja-JP" dirty="0">
              <a:solidFill>
                <a:srgbClr val="549E39"/>
              </a:solidFill>
            </a:endParaRPr>
          </a:p>
          <a:p>
            <a:pPr marL="457200" lvl="1" indent="0">
              <a:buNone/>
            </a:pPr>
            <a:r>
              <a:rPr lang="ja-JP" altLang="en-US" dirty="0">
                <a:solidFill>
                  <a:srgbClr val="549E39"/>
                </a:solidFill>
              </a:rPr>
              <a:t>✓</a:t>
            </a:r>
            <a:r>
              <a:rPr lang="ja-JP" altLang="en-US" dirty="0"/>
              <a:t>雲による影響を受けない</a:t>
            </a:r>
            <a:endParaRPr lang="en-US" altLang="ja-JP" dirty="0"/>
          </a:p>
          <a:p>
            <a:pPr marL="457200" lvl="1" indent="0">
              <a:buNone/>
            </a:pPr>
            <a:r>
              <a:rPr lang="ja-JP" altLang="en-US" dirty="0">
                <a:solidFill>
                  <a:srgbClr val="549E39"/>
                </a:solidFill>
              </a:rPr>
              <a:t>✓</a:t>
            </a:r>
            <a:r>
              <a:rPr lang="ja-JP" altLang="en-US" dirty="0"/>
              <a:t>道路等の人工物を除去</a:t>
            </a:r>
            <a:endParaRPr lang="en-US" altLang="ja-JP" dirty="0"/>
          </a:p>
          <a:p>
            <a:pPr marL="457200" lvl="1" indent="0">
              <a:buNone/>
            </a:pPr>
            <a:r>
              <a:rPr lang="en-US" altLang="ja-JP" dirty="0">
                <a:solidFill>
                  <a:srgbClr val="FF4829"/>
                </a:solidFill>
              </a:rPr>
              <a:t>×</a:t>
            </a:r>
            <a:r>
              <a:rPr lang="en-US" altLang="ja-JP" dirty="0"/>
              <a:t>DEM</a:t>
            </a:r>
            <a:r>
              <a:rPr lang="ja-JP" altLang="en-US" dirty="0"/>
              <a:t>との位置合わせの際にずれ</a:t>
            </a:r>
            <a:endParaRPr lang="en-US" altLang="ja-JP" dirty="0"/>
          </a:p>
        </p:txBody>
      </p:sp>
      <p:sp>
        <p:nvSpPr>
          <p:cNvPr id="4" name="スライド番号プレースホルダー 3">
            <a:extLst>
              <a:ext uri="{FF2B5EF4-FFF2-40B4-BE49-F238E27FC236}">
                <a16:creationId xmlns:a16="http://schemas.microsoft.com/office/drawing/2014/main" id="{0F7063E6-2224-40AD-BACC-667D07574E9E}"/>
              </a:ext>
            </a:extLst>
          </p:cNvPr>
          <p:cNvSpPr>
            <a:spLocks noGrp="1"/>
          </p:cNvSpPr>
          <p:nvPr>
            <p:ph type="sldNum" sz="quarter" idx="12"/>
          </p:nvPr>
        </p:nvSpPr>
        <p:spPr/>
        <p:txBody>
          <a:bodyPr/>
          <a:lstStyle/>
          <a:p>
            <a:fld id="{761C07DB-4253-4F3B-B907-E12F739F66DD}" type="slidenum">
              <a:rPr kumimoji="1" lang="ja-JP" altLang="en-US" smtClean="0"/>
              <a:t>5</a:t>
            </a:fld>
            <a:endParaRPr kumimoji="1" lang="ja-JP" altLang="en-US"/>
          </a:p>
        </p:txBody>
      </p:sp>
      <p:pic>
        <p:nvPicPr>
          <p:cNvPr id="15" name="図 14">
            <a:extLst>
              <a:ext uri="{FF2B5EF4-FFF2-40B4-BE49-F238E27FC236}">
                <a16:creationId xmlns:a16="http://schemas.microsoft.com/office/drawing/2014/main" id="{9B797819-92D2-49AD-8290-ADDE25355E36}"/>
              </a:ext>
            </a:extLst>
          </p:cNvPr>
          <p:cNvPicPr>
            <a:picLocks noChangeAspect="1"/>
          </p:cNvPicPr>
          <p:nvPr/>
        </p:nvPicPr>
        <p:blipFill>
          <a:blip r:embed="rId3"/>
          <a:stretch>
            <a:fillRect/>
          </a:stretch>
        </p:blipFill>
        <p:spPr>
          <a:xfrm>
            <a:off x="7463481" y="3122753"/>
            <a:ext cx="3890319" cy="3324613"/>
          </a:xfrm>
          <a:prstGeom prst="rect">
            <a:avLst/>
          </a:prstGeom>
        </p:spPr>
      </p:pic>
    </p:spTree>
    <p:extLst>
      <p:ext uri="{BB962C8B-B14F-4D97-AF65-F5344CB8AC3E}">
        <p14:creationId xmlns:p14="http://schemas.microsoft.com/office/powerpoint/2010/main" val="1804975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lang="ja-JP" altLang="en-US" dirty="0"/>
              <a:t>予想質問</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fontScale="77500" lnSpcReduction="20000"/>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提案手法は直下視点の方が精度が向上するのか</a:t>
            </a:r>
            <a:endParaRPr lang="en-US" altLang="ja-JP" sz="3600" b="1" dirty="0">
              <a:solidFill>
                <a:srgbClr val="549E39"/>
              </a:solidFill>
              <a:latin typeface="Yu Gothic" panose="020B0400000000000000" pitchFamily="50" charset="-128"/>
              <a:ea typeface="Yu Gothic" panose="020B0400000000000000" pitchFamily="50" charset="-128"/>
            </a:endParaRPr>
          </a:p>
          <a:p>
            <a:r>
              <a:rPr lang="ja-JP" altLang="en-US" sz="3300" dirty="0"/>
              <a:t>補助データをずれなしで扱えるため向上する</a:t>
            </a:r>
            <a:endParaRPr lang="en-US" altLang="ja-JP" sz="3300" dirty="0"/>
          </a:p>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土の色相は地層によって異なるのではないか</a:t>
            </a:r>
            <a:endParaRPr lang="en-US" altLang="ja-JP" sz="3600" b="1" dirty="0">
              <a:solidFill>
                <a:srgbClr val="549E39"/>
              </a:solidFill>
              <a:latin typeface="Yu Gothic" panose="020B0400000000000000" pitchFamily="50" charset="-128"/>
              <a:ea typeface="Yu Gothic" panose="020B0400000000000000" pitchFamily="50" charset="-128"/>
            </a:endParaRPr>
          </a:p>
          <a:p>
            <a:r>
              <a:rPr lang="ja-JP" altLang="en-US" sz="3300" dirty="0"/>
              <a:t>地層によって閾値を変更する</a:t>
            </a:r>
            <a:endParaRPr lang="en-US" altLang="ja-JP" sz="3300" dirty="0"/>
          </a:p>
          <a:p>
            <a:r>
              <a:rPr lang="ja-JP" altLang="en-US" sz="3300" dirty="0"/>
              <a:t>色相以外の判別指標を検討</a:t>
            </a:r>
            <a:endParaRPr lang="en-US" altLang="ja-JP" sz="3300" dirty="0"/>
          </a:p>
          <a:p>
            <a:pPr lvl="1"/>
            <a:r>
              <a:rPr lang="ja-JP" altLang="en-US" sz="2900" dirty="0"/>
              <a:t>テクスチャ特徴・均一度等</a:t>
            </a:r>
            <a:endParaRPr lang="en-US" altLang="ja-JP" sz="2900" dirty="0"/>
          </a:p>
          <a:p>
            <a:r>
              <a:rPr lang="ja-JP" altLang="en-US" sz="3300" dirty="0"/>
              <a:t>土砂崩れはある層の土砂が多いなどの根拠が欲しい</a:t>
            </a:r>
            <a:endParaRPr kumimoji="1" lang="en-US" altLang="ja-JP" sz="3600" b="1" dirty="0">
              <a:solidFill>
                <a:srgbClr val="549E39"/>
              </a:solidFill>
            </a:endParaRPr>
          </a:p>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精度向上に必要なことは何か</a:t>
            </a:r>
            <a:endParaRPr lang="en-US" altLang="ja-JP" sz="2900" dirty="0">
              <a:latin typeface="Yu Gothic" panose="020B0400000000000000" pitchFamily="50" charset="-128"/>
              <a:ea typeface="Yu Gothic" panose="020B0400000000000000" pitchFamily="50" charset="-128"/>
            </a:endParaRPr>
          </a:p>
          <a:p>
            <a:r>
              <a:rPr lang="ja-JP" altLang="en-US" sz="3300" dirty="0"/>
              <a:t>不要な領域を除去できるような手法</a:t>
            </a:r>
            <a:endParaRPr lang="en-US" altLang="ja-JP" sz="3300"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50</a:t>
            </a:fld>
            <a:endParaRPr kumimoji="1" lang="ja-JP" altLang="en-US"/>
          </a:p>
        </p:txBody>
      </p:sp>
    </p:spTree>
    <p:extLst>
      <p:ext uri="{BB962C8B-B14F-4D97-AF65-F5344CB8AC3E}">
        <p14:creationId xmlns:p14="http://schemas.microsoft.com/office/powerpoint/2010/main" val="2982822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F083D2-9AF2-4D8E-AC73-B16D50938F23}"/>
              </a:ext>
            </a:extLst>
          </p:cNvPr>
          <p:cNvSpPr>
            <a:spLocks noGrp="1"/>
          </p:cNvSpPr>
          <p:nvPr>
            <p:ph type="title"/>
          </p:nvPr>
        </p:nvSpPr>
        <p:spPr/>
        <p:txBody>
          <a:bodyPr/>
          <a:lstStyle/>
          <a:p>
            <a:r>
              <a:rPr kumimoji="1" lang="ja-JP" altLang="en-US" dirty="0"/>
              <a:t>参考</a:t>
            </a:r>
            <a:r>
              <a:rPr lang="ja-JP" altLang="en-US" dirty="0"/>
              <a:t>資料・画像引用</a:t>
            </a:r>
            <a:endParaRPr kumimoji="1" lang="ja-JP" altLang="en-US" dirty="0"/>
          </a:p>
        </p:txBody>
      </p:sp>
      <p:sp>
        <p:nvSpPr>
          <p:cNvPr id="3" name="コンテンツ プレースホルダー 2">
            <a:extLst>
              <a:ext uri="{FF2B5EF4-FFF2-40B4-BE49-F238E27FC236}">
                <a16:creationId xmlns:a16="http://schemas.microsoft.com/office/drawing/2014/main" id="{6778DA54-7F90-4284-952F-EECA1DEC4310}"/>
              </a:ext>
            </a:extLst>
          </p:cNvPr>
          <p:cNvSpPr>
            <a:spLocks noGrp="1"/>
          </p:cNvSpPr>
          <p:nvPr>
            <p:ph idx="1"/>
          </p:nvPr>
        </p:nvSpPr>
        <p:spPr/>
        <p:txBody>
          <a:bodyPr>
            <a:normAutofit fontScale="55000" lnSpcReduction="20000"/>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大雨や猛暑日など（極端現象）のこれまでの変化（国土交通省気象庁）</a:t>
            </a:r>
            <a:endParaRPr lang="en-US" altLang="ja-JP" sz="3600" b="1" dirty="0">
              <a:solidFill>
                <a:srgbClr val="549E39"/>
              </a:solidFill>
              <a:latin typeface="Yu Gothic" panose="020B0400000000000000" pitchFamily="50" charset="-128"/>
              <a:ea typeface="Yu Gothic" panose="020B0400000000000000" pitchFamily="50" charset="-128"/>
            </a:endParaRPr>
          </a:p>
          <a:p>
            <a:r>
              <a:rPr lang="en-US" altLang="ja-JP" sz="2900" dirty="0"/>
              <a:t>https://www.data.jma.go.jp/cpdinfo/extreme/extreme_p.html</a:t>
            </a:r>
            <a:endParaRPr lang="en-US" altLang="ja-JP" sz="3600" dirty="0">
              <a:solidFill>
                <a:srgbClr val="549E39"/>
              </a:solidFill>
            </a:endParaRPr>
          </a:p>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平成</a:t>
            </a:r>
            <a:r>
              <a:rPr lang="en-US" altLang="ja-JP" sz="3600" b="1" dirty="0">
                <a:solidFill>
                  <a:srgbClr val="549E39"/>
                </a:solidFill>
                <a:latin typeface="Yu Gothic" panose="020B0400000000000000" pitchFamily="50" charset="-128"/>
                <a:ea typeface="Yu Gothic" panose="020B0400000000000000" pitchFamily="50" charset="-128"/>
              </a:rPr>
              <a:t>29</a:t>
            </a:r>
            <a:r>
              <a:rPr lang="ja-JP" altLang="en-US" sz="3600" b="1" dirty="0">
                <a:solidFill>
                  <a:srgbClr val="549E39"/>
                </a:solidFill>
                <a:latin typeface="Yu Gothic" panose="020B0400000000000000" pitchFamily="50" charset="-128"/>
                <a:ea typeface="Yu Gothic" panose="020B0400000000000000" pitchFamily="50" charset="-128"/>
              </a:rPr>
              <a:t>年７月九州北部豪雨に関する情報（国土交通省国土地理院）</a:t>
            </a:r>
            <a:endParaRPr lang="en-US" altLang="ja-JP" sz="4800" b="1" dirty="0">
              <a:solidFill>
                <a:srgbClr val="549E39"/>
              </a:solidFill>
              <a:latin typeface="Yu Gothic" panose="020B0400000000000000" pitchFamily="50" charset="-128"/>
              <a:ea typeface="Yu Gothic" panose="020B0400000000000000" pitchFamily="50" charset="-128"/>
            </a:endParaRPr>
          </a:p>
          <a:p>
            <a:r>
              <a:rPr lang="en-US" altLang="ja-JP" sz="2900" dirty="0"/>
              <a:t>https://www.gsi.go.jp/BOUSAI/H29hukuoka_ooita-heavyrain.html</a:t>
            </a:r>
            <a:endParaRPr lang="en-US" altLang="ja-JP" sz="4800" dirty="0"/>
          </a:p>
          <a:p>
            <a:pPr marL="0" indent="0">
              <a:buNone/>
            </a:pPr>
            <a:r>
              <a:rPr lang="en-US" altLang="ja-JP" sz="3600" b="1" dirty="0" err="1">
                <a:solidFill>
                  <a:srgbClr val="549E39"/>
                </a:solidFill>
                <a:latin typeface="Yu Gothic" panose="020B0400000000000000" pitchFamily="50" charset="-128"/>
                <a:ea typeface="Yu Gothic" panose="020B0400000000000000" pitchFamily="50" charset="-128"/>
              </a:rPr>
              <a:t>pymeanshift</a:t>
            </a:r>
            <a:r>
              <a:rPr lang="ja-JP" altLang="en-US" sz="3600" b="1" dirty="0">
                <a:solidFill>
                  <a:srgbClr val="549E39"/>
                </a:solidFill>
                <a:latin typeface="Yu Gothic" panose="020B0400000000000000" pitchFamily="50" charset="-128"/>
                <a:ea typeface="Yu Gothic" panose="020B0400000000000000" pitchFamily="50" charset="-128"/>
              </a:rPr>
              <a:t>（</a:t>
            </a:r>
            <a:r>
              <a:rPr lang="en-US" altLang="ja-JP" sz="3600" b="1" dirty="0">
                <a:solidFill>
                  <a:srgbClr val="549E39"/>
                </a:solidFill>
                <a:latin typeface="Yu Gothic" panose="020B0400000000000000" pitchFamily="50" charset="-128"/>
                <a:ea typeface="Yu Gothic" panose="020B0400000000000000" pitchFamily="50" charset="-128"/>
              </a:rPr>
              <a:t>Frédéric Jean</a:t>
            </a:r>
            <a:r>
              <a:rPr lang="ja-JP" altLang="en-US" sz="3600" b="1" dirty="0">
                <a:solidFill>
                  <a:srgbClr val="549E39"/>
                </a:solidFill>
                <a:latin typeface="Yu Gothic" panose="020B0400000000000000" pitchFamily="50" charset="-128"/>
                <a:ea typeface="Yu Gothic" panose="020B0400000000000000" pitchFamily="50" charset="-128"/>
              </a:rPr>
              <a:t>）</a:t>
            </a:r>
            <a:endParaRPr lang="en-US" altLang="ja-JP" sz="3600" b="1" dirty="0">
              <a:solidFill>
                <a:srgbClr val="549E39"/>
              </a:solidFill>
              <a:latin typeface="Yu Gothic" panose="020B0400000000000000" pitchFamily="50" charset="-128"/>
              <a:ea typeface="Yu Gothic" panose="020B0400000000000000" pitchFamily="50" charset="-128"/>
            </a:endParaRPr>
          </a:p>
          <a:p>
            <a:r>
              <a:rPr lang="en-US" altLang="ja-JP" sz="2900" dirty="0"/>
              <a:t>https://github.com/fjean/pymeanshift</a:t>
            </a:r>
            <a:endParaRPr lang="en-US" altLang="ja-JP" sz="2400" dirty="0"/>
          </a:p>
          <a:p>
            <a:pPr marL="0" indent="0">
              <a:buNone/>
            </a:pPr>
            <a:r>
              <a:rPr lang="en-US" altLang="ja-JP" sz="3600" b="1" dirty="0">
                <a:solidFill>
                  <a:srgbClr val="549E39"/>
                </a:solidFill>
                <a:latin typeface="Yu Gothic" panose="020B0400000000000000" pitchFamily="50" charset="-128"/>
                <a:ea typeface="Yu Gothic" panose="020B0400000000000000" pitchFamily="50" charset="-128"/>
              </a:rPr>
              <a:t>CIE-LAB COLOR SPACE</a:t>
            </a:r>
            <a:r>
              <a:rPr lang="ja-JP" altLang="en-US" sz="3600" b="1" dirty="0">
                <a:solidFill>
                  <a:srgbClr val="549E39"/>
                </a:solidFill>
                <a:latin typeface="Yu Gothic" panose="020B0400000000000000" pitchFamily="50" charset="-128"/>
                <a:ea typeface="Yu Gothic" panose="020B0400000000000000" pitchFamily="50" charset="-128"/>
              </a:rPr>
              <a:t>（</a:t>
            </a:r>
            <a:r>
              <a:rPr lang="en-US" altLang="ja-JP" sz="3600" b="1" dirty="0">
                <a:solidFill>
                  <a:srgbClr val="549E39"/>
                </a:solidFill>
                <a:latin typeface="Yu Gothic" panose="020B0400000000000000" pitchFamily="50" charset="-128"/>
                <a:ea typeface="Yu Gothic" panose="020B0400000000000000" pitchFamily="50" charset="-128"/>
              </a:rPr>
              <a:t>Shareef </a:t>
            </a:r>
            <a:r>
              <a:rPr lang="en-US" altLang="ja-JP" sz="3600" b="1" dirty="0" err="1">
                <a:solidFill>
                  <a:srgbClr val="549E39"/>
                </a:solidFill>
                <a:latin typeface="Yu Gothic" panose="020B0400000000000000" pitchFamily="50" charset="-128"/>
                <a:ea typeface="Yu Gothic" panose="020B0400000000000000" pitchFamily="50" charset="-128"/>
              </a:rPr>
              <a:t>Blathur</a:t>
            </a:r>
            <a:r>
              <a:rPr lang="ja-JP" altLang="en-US" sz="3600" b="1" dirty="0">
                <a:solidFill>
                  <a:srgbClr val="549E39"/>
                </a:solidFill>
                <a:latin typeface="Yu Gothic" panose="020B0400000000000000" pitchFamily="50" charset="-128"/>
                <a:ea typeface="Yu Gothic" panose="020B0400000000000000" pitchFamily="50" charset="-128"/>
              </a:rPr>
              <a:t>）</a:t>
            </a:r>
            <a:endParaRPr lang="en-US" altLang="ja-JP" sz="3600" b="1" dirty="0">
              <a:solidFill>
                <a:srgbClr val="549E39"/>
              </a:solidFill>
              <a:latin typeface="Yu Gothic" panose="020B0400000000000000" pitchFamily="50" charset="-128"/>
              <a:ea typeface="Yu Gothic" panose="020B0400000000000000" pitchFamily="50" charset="-128"/>
            </a:endParaRPr>
          </a:p>
          <a:p>
            <a:r>
              <a:rPr lang="en-US" altLang="ja-JP" sz="2900" dirty="0"/>
              <a:t>http://sheriffblathur.blogspot.com/2013/07/cie-lab-color-space.html</a:t>
            </a:r>
            <a:endParaRPr lang="en-US" altLang="ja-JP" sz="3600" dirty="0">
              <a:solidFill>
                <a:srgbClr val="549E39"/>
              </a:solidFill>
            </a:endParaRPr>
          </a:p>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ドローン活用の可能性と課題（</a:t>
            </a:r>
            <a:r>
              <a:rPr lang="zh-TW" altLang="en-US" sz="3600" b="1" dirty="0">
                <a:solidFill>
                  <a:srgbClr val="549E39"/>
                </a:solidFill>
                <a:latin typeface="Yu Gothic" panose="020B0400000000000000" pitchFamily="50" charset="-128"/>
                <a:ea typeface="Yu Gothic" panose="020B0400000000000000" pitchFamily="50" charset="-128"/>
              </a:rPr>
              <a:t>国立研究開発法人防災科学技術研究所</a:t>
            </a:r>
            <a:r>
              <a:rPr lang="ja-JP" altLang="en-US" sz="3600" b="1" dirty="0">
                <a:solidFill>
                  <a:srgbClr val="549E39"/>
                </a:solidFill>
                <a:latin typeface="Yu Gothic" panose="020B0400000000000000" pitchFamily="50" charset="-128"/>
                <a:ea typeface="Yu Gothic" panose="020B0400000000000000" pitchFamily="50" charset="-128"/>
              </a:rPr>
              <a:t>　内山庄一郎）</a:t>
            </a:r>
            <a:endParaRPr lang="en-US" altLang="ja-JP" sz="3200" b="1" dirty="0">
              <a:solidFill>
                <a:srgbClr val="549E39"/>
              </a:solidFill>
              <a:latin typeface="Yu Gothic" panose="020B0400000000000000" pitchFamily="50" charset="-128"/>
              <a:ea typeface="Yu Gothic" panose="020B0400000000000000" pitchFamily="50" charset="-128"/>
            </a:endParaRPr>
          </a:p>
          <a:p>
            <a:r>
              <a:rPr lang="en-US" altLang="ja-JP" sz="2900" dirty="0"/>
              <a:t>http://www.boukakiki.or.jp/crisis_management/pdf_1/20190522_uchiyama.pdf</a:t>
            </a:r>
            <a:endParaRPr lang="en-US" altLang="ja-JP" dirty="0"/>
          </a:p>
        </p:txBody>
      </p:sp>
      <p:sp>
        <p:nvSpPr>
          <p:cNvPr id="4" name="スライド番号プレースホルダー 3">
            <a:extLst>
              <a:ext uri="{FF2B5EF4-FFF2-40B4-BE49-F238E27FC236}">
                <a16:creationId xmlns:a16="http://schemas.microsoft.com/office/drawing/2014/main" id="{E91A2517-155B-4633-B037-DB2F585AC938}"/>
              </a:ext>
            </a:extLst>
          </p:cNvPr>
          <p:cNvSpPr>
            <a:spLocks noGrp="1"/>
          </p:cNvSpPr>
          <p:nvPr>
            <p:ph type="sldNum" sz="quarter" idx="12"/>
          </p:nvPr>
        </p:nvSpPr>
        <p:spPr/>
        <p:txBody>
          <a:bodyPr/>
          <a:lstStyle/>
          <a:p>
            <a:fld id="{761C07DB-4253-4F3B-B907-E12F739F66DD}" type="slidenum">
              <a:rPr kumimoji="1" lang="ja-JP" altLang="en-US" smtClean="0"/>
              <a:t>51</a:t>
            </a:fld>
            <a:endParaRPr kumimoji="1" lang="ja-JP" altLang="en-US"/>
          </a:p>
        </p:txBody>
      </p:sp>
    </p:spTree>
    <p:extLst>
      <p:ext uri="{BB962C8B-B14F-4D97-AF65-F5344CB8AC3E}">
        <p14:creationId xmlns:p14="http://schemas.microsoft.com/office/powerpoint/2010/main" val="1496766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7D293-99B4-49E0-BB85-29AD65F8FCA0}"/>
              </a:ext>
            </a:extLst>
          </p:cNvPr>
          <p:cNvSpPr>
            <a:spLocks noGrp="1"/>
          </p:cNvSpPr>
          <p:nvPr>
            <p:ph type="title"/>
          </p:nvPr>
        </p:nvSpPr>
        <p:spPr/>
        <p:txBody>
          <a:bodyPr/>
          <a:lstStyle/>
          <a:p>
            <a:pPr algn="ctr"/>
            <a:r>
              <a:rPr kumimoji="1" lang="ja-JP" altLang="en-US" dirty="0"/>
              <a:t>先行研究２</a:t>
            </a:r>
          </a:p>
        </p:txBody>
      </p:sp>
      <p:sp>
        <p:nvSpPr>
          <p:cNvPr id="3" name="コンテンツ プレースホルダー 2">
            <a:extLst>
              <a:ext uri="{FF2B5EF4-FFF2-40B4-BE49-F238E27FC236}">
                <a16:creationId xmlns:a16="http://schemas.microsoft.com/office/drawing/2014/main" id="{A531A373-D850-4179-8776-650BD1D2A7C4}"/>
              </a:ext>
            </a:extLst>
          </p:cNvPr>
          <p:cNvSpPr>
            <a:spLocks noGrp="1"/>
          </p:cNvSpPr>
          <p:nvPr>
            <p:ph idx="1"/>
          </p:nvPr>
        </p:nvSpPr>
        <p:spPr/>
        <p:txBody>
          <a:bodyPr>
            <a:normAutofit/>
          </a:bodyPr>
          <a:lstStyle/>
          <a:p>
            <a:pPr marL="0" indent="0">
              <a:buNone/>
            </a:pPr>
            <a:r>
              <a:rPr lang="ja-JP" altLang="en-US" sz="3600" b="1" dirty="0">
                <a:solidFill>
                  <a:srgbClr val="549E39"/>
                </a:solidFill>
                <a:latin typeface="Yu Gothic" panose="020B0400000000000000" pitchFamily="50" charset="-128"/>
                <a:ea typeface="Yu Gothic" panose="020B0400000000000000" pitchFamily="50" charset="-128"/>
              </a:rPr>
              <a:t>ヘリコプター空撮画像を用いた浸水検出</a:t>
            </a:r>
            <a:endParaRPr lang="en-US" altLang="ja-JP" sz="3600" b="1" dirty="0">
              <a:solidFill>
                <a:srgbClr val="549E39"/>
              </a:solidFill>
              <a:latin typeface="Yu Gothic" panose="020B0400000000000000" pitchFamily="50" charset="-128"/>
              <a:ea typeface="Yu Gothic" panose="020B0400000000000000" pitchFamily="50" charset="-128"/>
            </a:endParaRPr>
          </a:p>
          <a:p>
            <a:r>
              <a:rPr lang="ja-JP" altLang="en-US" dirty="0"/>
              <a:t>「浸水時の道路領域解析</a:t>
            </a:r>
            <a:r>
              <a:rPr kumimoji="1" lang="ja-JP" altLang="en-US" dirty="0"/>
              <a:t>」（</a:t>
            </a:r>
            <a:r>
              <a:rPr lang="en-US" altLang="ja-JP" dirty="0"/>
              <a:t>2</a:t>
            </a:r>
            <a:r>
              <a:rPr kumimoji="1" lang="en-US" altLang="ja-JP" dirty="0"/>
              <a:t>017 </a:t>
            </a:r>
            <a:r>
              <a:rPr lang="ja-JP" altLang="en-US" dirty="0"/>
              <a:t>雨宮</a:t>
            </a:r>
            <a:r>
              <a:rPr kumimoji="1" lang="ja-JP" altLang="en-US" dirty="0"/>
              <a:t>ら）</a:t>
            </a:r>
            <a:endParaRPr lang="en-US" altLang="ja-JP" dirty="0"/>
          </a:p>
          <a:p>
            <a:pPr marL="0" indent="0">
              <a:buNone/>
            </a:pPr>
            <a:endParaRPr lang="en-US" altLang="ja-JP" dirty="0">
              <a:solidFill>
                <a:srgbClr val="549E39"/>
              </a:solidFill>
            </a:endParaRPr>
          </a:p>
          <a:p>
            <a:pPr marL="457200" lvl="1" indent="0">
              <a:buNone/>
            </a:pPr>
            <a:r>
              <a:rPr lang="ja-JP" altLang="en-US" dirty="0">
                <a:solidFill>
                  <a:srgbClr val="549E39"/>
                </a:solidFill>
              </a:rPr>
              <a:t>✓</a:t>
            </a:r>
            <a:r>
              <a:rPr lang="ja-JP" altLang="en-US" dirty="0"/>
              <a:t>雲による影響を受けない</a:t>
            </a:r>
            <a:endParaRPr lang="en-US" altLang="ja-JP" dirty="0"/>
          </a:p>
          <a:p>
            <a:pPr marL="457200" lvl="1" indent="0">
              <a:buNone/>
            </a:pPr>
            <a:r>
              <a:rPr lang="ja-JP" altLang="en-US" dirty="0">
                <a:solidFill>
                  <a:srgbClr val="549E39"/>
                </a:solidFill>
              </a:rPr>
              <a:t>✓</a:t>
            </a:r>
            <a:r>
              <a:rPr lang="ja-JP" altLang="en-US" dirty="0"/>
              <a:t>詳細な解析が可能</a:t>
            </a:r>
            <a:endParaRPr lang="en-US" altLang="ja-JP" dirty="0"/>
          </a:p>
          <a:p>
            <a:pPr marL="457200" lvl="1" indent="0">
              <a:buNone/>
            </a:pPr>
            <a:r>
              <a:rPr lang="en-US" altLang="ja-JP" dirty="0">
                <a:solidFill>
                  <a:srgbClr val="FF4829"/>
                </a:solidFill>
              </a:rPr>
              <a:t>×</a:t>
            </a:r>
            <a:r>
              <a:rPr lang="ja-JP" altLang="en-US" dirty="0"/>
              <a:t>都市部の浸水検出のみ</a:t>
            </a:r>
            <a:endParaRPr lang="en-US" altLang="ja-JP" dirty="0"/>
          </a:p>
        </p:txBody>
      </p:sp>
      <p:sp>
        <p:nvSpPr>
          <p:cNvPr id="4" name="スライド番号プレースホルダー 3">
            <a:extLst>
              <a:ext uri="{FF2B5EF4-FFF2-40B4-BE49-F238E27FC236}">
                <a16:creationId xmlns:a16="http://schemas.microsoft.com/office/drawing/2014/main" id="{0F7063E6-2224-40AD-BACC-667D07574E9E}"/>
              </a:ext>
            </a:extLst>
          </p:cNvPr>
          <p:cNvSpPr>
            <a:spLocks noGrp="1"/>
          </p:cNvSpPr>
          <p:nvPr>
            <p:ph type="sldNum" sz="quarter" idx="12"/>
          </p:nvPr>
        </p:nvSpPr>
        <p:spPr/>
        <p:txBody>
          <a:bodyPr/>
          <a:lstStyle/>
          <a:p>
            <a:fld id="{761C07DB-4253-4F3B-B907-E12F739F66DD}"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258281E6-8784-4019-96B3-6992B866211B}"/>
              </a:ext>
            </a:extLst>
          </p:cNvPr>
          <p:cNvPicPr>
            <a:picLocks noChangeAspect="1"/>
          </p:cNvPicPr>
          <p:nvPr/>
        </p:nvPicPr>
        <p:blipFill>
          <a:blip r:embed="rId3"/>
          <a:stretch>
            <a:fillRect/>
          </a:stretch>
        </p:blipFill>
        <p:spPr>
          <a:xfrm>
            <a:off x="6096000" y="3194645"/>
            <a:ext cx="5449986" cy="2982317"/>
          </a:xfrm>
          <a:prstGeom prst="rect">
            <a:avLst/>
          </a:prstGeom>
        </p:spPr>
      </p:pic>
    </p:spTree>
    <p:extLst>
      <p:ext uri="{BB962C8B-B14F-4D97-AF65-F5344CB8AC3E}">
        <p14:creationId xmlns:p14="http://schemas.microsoft.com/office/powerpoint/2010/main" val="2767731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60E9B96-7EC2-4686-99BE-96A7EBB59C20}"/>
              </a:ext>
            </a:extLst>
          </p:cNvPr>
          <p:cNvSpPr>
            <a:spLocks noGrp="1"/>
          </p:cNvSpPr>
          <p:nvPr>
            <p:ph type="sldNum" sz="quarter" idx="11"/>
          </p:nvPr>
        </p:nvSpPr>
        <p:spPr/>
        <p:txBody>
          <a:bodyPr/>
          <a:lstStyle/>
          <a:p>
            <a:pPr algn="ctr"/>
            <a:fld id="{761C07DB-4253-4F3B-B907-E12F739F66DD}" type="slidenum">
              <a:rPr lang="ja-JP" altLang="en-US" smtClean="0"/>
              <a:pPr algn="ctr"/>
              <a:t>7</a:t>
            </a:fld>
            <a:endParaRPr lang="ja-JP" altLang="en-US" dirty="0"/>
          </a:p>
        </p:txBody>
      </p:sp>
      <p:sp>
        <p:nvSpPr>
          <p:cNvPr id="4" name="コンテンツ プレースホルダー 3">
            <a:extLst>
              <a:ext uri="{FF2B5EF4-FFF2-40B4-BE49-F238E27FC236}">
                <a16:creationId xmlns:a16="http://schemas.microsoft.com/office/drawing/2014/main" id="{C2F99C99-F1D7-45FD-9585-8DC0426607BD}"/>
              </a:ext>
            </a:extLst>
          </p:cNvPr>
          <p:cNvSpPr>
            <a:spLocks noGrp="1"/>
          </p:cNvSpPr>
          <p:nvPr>
            <p:ph sz="half" idx="1"/>
          </p:nvPr>
        </p:nvSpPr>
        <p:spPr/>
        <p:txBody>
          <a:bodyPr>
            <a:normAutofit fontScale="92500" lnSpcReduction="20000"/>
          </a:bodyPr>
          <a:lstStyle/>
          <a:p>
            <a:pPr marL="0" indent="0">
              <a:buNone/>
            </a:pPr>
            <a:r>
              <a:rPr kumimoji="1" lang="ja-JP" altLang="en-US" b="1" dirty="0">
                <a:latin typeface="Yu Gothic" panose="020B0400000000000000" pitchFamily="50" charset="-128"/>
                <a:ea typeface="Yu Gothic" panose="020B0400000000000000" pitchFamily="50" charset="-128"/>
              </a:rPr>
              <a:t>目的</a:t>
            </a:r>
            <a:endParaRPr kumimoji="1" lang="en-US" altLang="ja-JP" b="1" dirty="0">
              <a:latin typeface="Yu Gothic" panose="020B0400000000000000" pitchFamily="50" charset="-128"/>
              <a:ea typeface="Yu Gothic" panose="020B0400000000000000" pitchFamily="50" charset="-128"/>
            </a:endParaRPr>
          </a:p>
          <a:p>
            <a:r>
              <a:rPr lang="ja-JP" altLang="en-US" sz="3000" dirty="0"/>
              <a:t>ドローンの活用</a:t>
            </a:r>
            <a:endParaRPr lang="en-US" altLang="ja-JP" sz="3000" dirty="0"/>
          </a:p>
          <a:p>
            <a:pPr lvl="1"/>
            <a:r>
              <a:rPr lang="ja-JP" altLang="en-US" sz="2600" dirty="0"/>
              <a:t>被害箇所の把握</a:t>
            </a:r>
            <a:endParaRPr lang="en-US" altLang="ja-JP" sz="2600" dirty="0"/>
          </a:p>
          <a:p>
            <a:r>
              <a:rPr lang="ja-JP" altLang="en-US" sz="3000" dirty="0"/>
              <a:t>ドローンの有効性を示す</a:t>
            </a:r>
            <a:endParaRPr lang="en-US" altLang="ja-JP" sz="3000" dirty="0"/>
          </a:p>
          <a:p>
            <a:pPr lvl="1"/>
            <a:r>
              <a:rPr kumimoji="1" lang="ja-JP" altLang="en-US" sz="2600" dirty="0"/>
              <a:t>先行研究と同精度</a:t>
            </a:r>
            <a:endParaRPr kumimoji="1" lang="en-US" altLang="ja-JP" sz="3000" dirty="0"/>
          </a:p>
          <a:p>
            <a:pPr marL="0" indent="0">
              <a:buNone/>
            </a:pPr>
            <a:r>
              <a:rPr lang="ja-JP" altLang="en-US" b="1" dirty="0">
                <a:latin typeface="Yu Gothic" panose="020B0400000000000000" pitchFamily="50" charset="-128"/>
                <a:ea typeface="Yu Gothic" panose="020B0400000000000000" pitchFamily="50" charset="-128"/>
              </a:rPr>
              <a:t>特徴</a:t>
            </a:r>
            <a:endParaRPr kumimoji="1" lang="en-US" altLang="ja-JP" sz="2400" dirty="0"/>
          </a:p>
          <a:p>
            <a:r>
              <a:rPr lang="ja-JP" altLang="en-US" sz="2800" dirty="0"/>
              <a:t>補助データ未使用</a:t>
            </a:r>
            <a:endParaRPr lang="en-US" altLang="ja-JP" sz="2800" dirty="0"/>
          </a:p>
          <a:p>
            <a:r>
              <a:rPr kumimoji="1" lang="ja-JP" altLang="en-US" sz="2800" dirty="0"/>
              <a:t>山間部での浸水検出</a:t>
            </a:r>
          </a:p>
        </p:txBody>
      </p:sp>
      <p:pic>
        <p:nvPicPr>
          <p:cNvPr id="6" name="図 5">
            <a:extLst>
              <a:ext uri="{FF2B5EF4-FFF2-40B4-BE49-F238E27FC236}">
                <a16:creationId xmlns:a16="http://schemas.microsoft.com/office/drawing/2014/main" id="{8C848294-9BE9-481C-9B90-25E2D40813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11713" y="3368628"/>
            <a:ext cx="4994813" cy="2807084"/>
          </a:xfrm>
          <a:prstGeom prst="rect">
            <a:avLst/>
          </a:prstGeom>
        </p:spPr>
      </p:pic>
      <p:pic>
        <p:nvPicPr>
          <p:cNvPr id="8" name="図 7" descr="自然, 屋外, 山, 泥 が含まれている画像&#10;&#10;自動的に生成された説明">
            <a:extLst>
              <a:ext uri="{FF2B5EF4-FFF2-40B4-BE49-F238E27FC236}">
                <a16:creationId xmlns:a16="http://schemas.microsoft.com/office/drawing/2014/main" id="{387F8A3E-BBC9-4F6D-AC2E-0C4E9C5623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1713" y="365127"/>
            <a:ext cx="4994813" cy="2809582"/>
          </a:xfrm>
          <a:prstGeom prst="rect">
            <a:avLst/>
          </a:prstGeom>
        </p:spPr>
      </p:pic>
      <p:pic>
        <p:nvPicPr>
          <p:cNvPr id="10" name="グラフィックス 9" descr="線矢印: 右回転">
            <a:extLst>
              <a:ext uri="{FF2B5EF4-FFF2-40B4-BE49-F238E27FC236}">
                <a16:creationId xmlns:a16="http://schemas.microsoft.com/office/drawing/2014/main" id="{CEEEE5C7-5FA2-47E3-BCE8-BCFBFD9D54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436940">
            <a:off x="9876155" y="2533045"/>
            <a:ext cx="1476000" cy="1476000"/>
          </a:xfrm>
          <a:prstGeom prst="rect">
            <a:avLst/>
          </a:prstGeom>
        </p:spPr>
      </p:pic>
      <p:sp>
        <p:nvSpPr>
          <p:cNvPr id="12" name="タイトル 11">
            <a:extLst>
              <a:ext uri="{FF2B5EF4-FFF2-40B4-BE49-F238E27FC236}">
                <a16:creationId xmlns:a16="http://schemas.microsoft.com/office/drawing/2014/main" id="{5DAEBB5F-A7E2-45A8-8B18-4CB2FBBF126D}"/>
              </a:ext>
            </a:extLst>
          </p:cNvPr>
          <p:cNvSpPr>
            <a:spLocks noGrp="1"/>
          </p:cNvSpPr>
          <p:nvPr>
            <p:ph type="title"/>
          </p:nvPr>
        </p:nvSpPr>
        <p:spPr>
          <a:xfrm>
            <a:off x="634570" y="457200"/>
            <a:ext cx="3921664" cy="1029592"/>
          </a:xfrm>
        </p:spPr>
        <p:txBody>
          <a:bodyPr/>
          <a:lstStyle/>
          <a:p>
            <a:r>
              <a:rPr lang="ja-JP" altLang="en-US" dirty="0"/>
              <a:t>本研究について</a:t>
            </a:r>
          </a:p>
        </p:txBody>
      </p:sp>
      <p:sp>
        <p:nvSpPr>
          <p:cNvPr id="14" name="四角形: 角を丸くする 13">
            <a:extLst>
              <a:ext uri="{FF2B5EF4-FFF2-40B4-BE49-F238E27FC236}">
                <a16:creationId xmlns:a16="http://schemas.microsoft.com/office/drawing/2014/main" id="{BE8CB7D9-7555-4FEA-B35D-94062E9A7BCE}"/>
              </a:ext>
            </a:extLst>
          </p:cNvPr>
          <p:cNvSpPr/>
          <p:nvPr/>
        </p:nvSpPr>
        <p:spPr>
          <a:xfrm>
            <a:off x="6625579" y="5487849"/>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最終出力結果</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16" name="四角形: 角を丸くする 15">
            <a:extLst>
              <a:ext uri="{FF2B5EF4-FFF2-40B4-BE49-F238E27FC236}">
                <a16:creationId xmlns:a16="http://schemas.microsoft.com/office/drawing/2014/main" id="{42EF486D-E785-49F9-A8EF-21B809B38BE5}"/>
              </a:ext>
            </a:extLst>
          </p:cNvPr>
          <p:cNvSpPr/>
          <p:nvPr/>
        </p:nvSpPr>
        <p:spPr>
          <a:xfrm>
            <a:off x="6625579" y="2472721"/>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ドローン空撮画像</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Tree>
    <p:extLst>
      <p:ext uri="{BB962C8B-B14F-4D97-AF65-F5344CB8AC3E}">
        <p14:creationId xmlns:p14="http://schemas.microsoft.com/office/powerpoint/2010/main" val="13886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7D293-99B4-49E0-BB85-29AD65F8FCA0}"/>
              </a:ext>
            </a:extLst>
          </p:cNvPr>
          <p:cNvSpPr>
            <a:spLocks noGrp="1"/>
          </p:cNvSpPr>
          <p:nvPr>
            <p:ph type="title"/>
          </p:nvPr>
        </p:nvSpPr>
        <p:spPr/>
        <p:txBody>
          <a:bodyPr/>
          <a:lstStyle/>
          <a:p>
            <a:pPr algn="ctr"/>
            <a:r>
              <a:rPr lang="ja-JP" altLang="en-US"/>
              <a:t>提案手法</a:t>
            </a:r>
            <a:endParaRPr kumimoji="1" lang="ja-JP" altLang="en-US" dirty="0"/>
          </a:p>
        </p:txBody>
      </p:sp>
      <p:sp>
        <p:nvSpPr>
          <p:cNvPr id="4" name="スライド番号プレースホルダー 3">
            <a:extLst>
              <a:ext uri="{FF2B5EF4-FFF2-40B4-BE49-F238E27FC236}">
                <a16:creationId xmlns:a16="http://schemas.microsoft.com/office/drawing/2014/main" id="{0F7063E6-2224-40AD-BACC-667D07574E9E}"/>
              </a:ext>
            </a:extLst>
          </p:cNvPr>
          <p:cNvSpPr>
            <a:spLocks noGrp="1"/>
          </p:cNvSpPr>
          <p:nvPr>
            <p:ph type="sldNum" sz="quarter" idx="12"/>
          </p:nvPr>
        </p:nvSpPr>
        <p:spPr/>
        <p:txBody>
          <a:bodyPr/>
          <a:lstStyle/>
          <a:p>
            <a:fld id="{761C07DB-4253-4F3B-B907-E12F739F66DD}" type="slidenum">
              <a:rPr kumimoji="1" lang="ja-JP" altLang="en-US" smtClean="0"/>
              <a:t>8</a:t>
            </a:fld>
            <a:endParaRPr kumimoji="1" lang="ja-JP" altLang="en-US"/>
          </a:p>
        </p:txBody>
      </p:sp>
      <p:pic>
        <p:nvPicPr>
          <p:cNvPr id="5" name="図 4">
            <a:extLst>
              <a:ext uri="{FF2B5EF4-FFF2-40B4-BE49-F238E27FC236}">
                <a16:creationId xmlns:a16="http://schemas.microsoft.com/office/drawing/2014/main" id="{0EEC95C8-FD2A-4AA4-A33A-43BC6139B2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15942" y="1551256"/>
            <a:ext cx="7960114" cy="5306743"/>
          </a:xfrm>
          <a:prstGeom prst="rect">
            <a:avLst/>
          </a:prstGeom>
        </p:spPr>
      </p:pic>
    </p:spTree>
    <p:extLst>
      <p:ext uri="{BB962C8B-B14F-4D97-AF65-F5344CB8AC3E}">
        <p14:creationId xmlns:p14="http://schemas.microsoft.com/office/powerpoint/2010/main" val="322343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B8AD972-D2AD-4201-8734-47D591D15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1714" y="3367379"/>
            <a:ext cx="4999256" cy="2809582"/>
          </a:xfrm>
          <a:prstGeom prst="rect">
            <a:avLst/>
          </a:prstGeom>
        </p:spPr>
      </p:pic>
      <p:pic>
        <p:nvPicPr>
          <p:cNvPr id="7" name="土砂災害7_Trim">
            <a:hlinkClick r:id="" action="ppaction://media"/>
            <a:extLst>
              <a:ext uri="{FF2B5EF4-FFF2-40B4-BE49-F238E27FC236}">
                <a16:creationId xmlns:a16="http://schemas.microsoft.com/office/drawing/2014/main" id="{F798D85F-E429-49AA-B0DE-844F429169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11713" y="365126"/>
            <a:ext cx="4995103" cy="2809582"/>
          </a:xfrm>
          <a:prstGeom prst="rect">
            <a:avLst/>
          </a:prstGeom>
        </p:spPr>
      </p:pic>
      <p:sp>
        <p:nvSpPr>
          <p:cNvPr id="3" name="スライド番号プレースホルダー 2">
            <a:extLst>
              <a:ext uri="{FF2B5EF4-FFF2-40B4-BE49-F238E27FC236}">
                <a16:creationId xmlns:a16="http://schemas.microsoft.com/office/drawing/2014/main" id="{F60E9B96-7EC2-4686-99BE-96A7EBB59C20}"/>
              </a:ext>
            </a:extLst>
          </p:cNvPr>
          <p:cNvSpPr>
            <a:spLocks noGrp="1"/>
          </p:cNvSpPr>
          <p:nvPr>
            <p:ph type="sldNum" sz="quarter" idx="11"/>
          </p:nvPr>
        </p:nvSpPr>
        <p:spPr/>
        <p:txBody>
          <a:bodyPr/>
          <a:lstStyle/>
          <a:p>
            <a:pPr algn="ctr"/>
            <a:fld id="{761C07DB-4253-4F3B-B907-E12F739F66DD}" type="slidenum">
              <a:rPr lang="ja-JP" altLang="en-US" smtClean="0"/>
              <a:pPr algn="ctr"/>
              <a:t>9</a:t>
            </a:fld>
            <a:endParaRPr lang="ja-JP" altLang="en-US" dirty="0"/>
          </a:p>
        </p:txBody>
      </p:sp>
      <p:sp>
        <p:nvSpPr>
          <p:cNvPr id="4" name="コンテンツ プレースホルダー 3">
            <a:extLst>
              <a:ext uri="{FF2B5EF4-FFF2-40B4-BE49-F238E27FC236}">
                <a16:creationId xmlns:a16="http://schemas.microsoft.com/office/drawing/2014/main" id="{C2F99C99-F1D7-45FD-9585-8DC0426607BD}"/>
              </a:ext>
            </a:extLst>
          </p:cNvPr>
          <p:cNvSpPr>
            <a:spLocks noGrp="1"/>
          </p:cNvSpPr>
          <p:nvPr>
            <p:ph sz="half" idx="1"/>
          </p:nvPr>
        </p:nvSpPr>
        <p:spPr>
          <a:xfrm>
            <a:off x="838200" y="1510688"/>
            <a:ext cx="4085492" cy="4666275"/>
          </a:xfrm>
        </p:spPr>
        <p:txBody>
          <a:bodyPr>
            <a:normAutofit/>
          </a:bodyPr>
          <a:lstStyle/>
          <a:p>
            <a:pPr marL="0" indent="0">
              <a:buNone/>
            </a:pPr>
            <a:r>
              <a:rPr kumimoji="1" lang="ja-JP" altLang="en-US" b="1" dirty="0">
                <a:latin typeface="Yu Gothic" panose="020B0400000000000000" pitchFamily="50" charset="-128"/>
                <a:ea typeface="Yu Gothic" panose="020B0400000000000000" pitchFamily="50" charset="-128"/>
              </a:rPr>
              <a:t>静止画切り取り</a:t>
            </a:r>
            <a:endParaRPr kumimoji="1" lang="en-US" altLang="ja-JP" sz="2800" dirty="0">
              <a:latin typeface="Yu Gothic" panose="020B0400000000000000" pitchFamily="50" charset="-128"/>
              <a:ea typeface="Yu Gothic" panose="020B0400000000000000" pitchFamily="50" charset="-128"/>
            </a:endParaRPr>
          </a:p>
          <a:p>
            <a:r>
              <a:rPr lang="ja-JP" altLang="en-US" sz="2800" dirty="0"/>
              <a:t>解析画像</a:t>
            </a:r>
            <a:r>
              <a:rPr lang="en-US" altLang="ja-JP" sz="2800" dirty="0"/>
              <a:t>1</a:t>
            </a:r>
            <a:r>
              <a:rPr lang="ja-JP" altLang="en-US" sz="2800" dirty="0"/>
              <a:t>枚を取得</a:t>
            </a:r>
            <a:endParaRPr lang="en-US" altLang="ja-JP" sz="2800" dirty="0"/>
          </a:p>
          <a:p>
            <a:endParaRPr kumimoji="1" lang="en-US" altLang="ja-JP" sz="2800" dirty="0"/>
          </a:p>
          <a:p>
            <a:pPr marL="0" indent="0">
              <a:buNone/>
            </a:pPr>
            <a:r>
              <a:rPr lang="ja-JP" altLang="en-US" b="1" dirty="0">
                <a:latin typeface="Yu Gothic" panose="020B0400000000000000" pitchFamily="50" charset="-128"/>
                <a:ea typeface="Yu Gothic" panose="020B0400000000000000" pitchFamily="50" charset="-128"/>
              </a:rPr>
              <a:t>ドローン空撮</a:t>
            </a:r>
            <a:r>
              <a:rPr kumimoji="1" lang="ja-JP" altLang="en-US" b="1" dirty="0">
                <a:latin typeface="Yu Gothic" panose="020B0400000000000000" pitchFamily="50" charset="-128"/>
                <a:ea typeface="Yu Gothic" panose="020B0400000000000000" pitchFamily="50" charset="-128"/>
              </a:rPr>
              <a:t>映像</a:t>
            </a:r>
            <a:endParaRPr kumimoji="1" lang="en-US" altLang="ja-JP" sz="2800" dirty="0">
              <a:latin typeface="Yu Gothic" panose="020B0400000000000000" pitchFamily="50" charset="-128"/>
              <a:ea typeface="Yu Gothic" panose="020B0400000000000000" pitchFamily="50" charset="-128"/>
            </a:endParaRPr>
          </a:p>
          <a:p>
            <a:r>
              <a:rPr lang="ja-JP" altLang="en-US" sz="2800" dirty="0"/>
              <a:t>平成</a:t>
            </a:r>
            <a:r>
              <a:rPr lang="en-US" altLang="ja-JP" sz="2800" dirty="0"/>
              <a:t>29</a:t>
            </a:r>
            <a:r>
              <a:rPr lang="ja-JP" altLang="en-US" sz="2800" dirty="0"/>
              <a:t>年</a:t>
            </a:r>
            <a:r>
              <a:rPr lang="en-US" altLang="ja-JP" sz="2800" dirty="0"/>
              <a:t>7</a:t>
            </a:r>
            <a:r>
              <a:rPr lang="ja-JP" altLang="en-US" sz="2800" dirty="0"/>
              <a:t>月九州豪雨</a:t>
            </a:r>
            <a:endParaRPr lang="en-US" altLang="ja-JP" sz="2800" dirty="0"/>
          </a:p>
          <a:p>
            <a:r>
              <a:rPr lang="ja-JP" altLang="en-US" sz="2800" dirty="0"/>
              <a:t>福岡県朝倉市赤谷川</a:t>
            </a:r>
            <a:endParaRPr lang="en-US" altLang="ja-JP" sz="2800" dirty="0"/>
          </a:p>
        </p:txBody>
      </p:sp>
      <p:sp>
        <p:nvSpPr>
          <p:cNvPr id="8" name="タイトル 7">
            <a:extLst>
              <a:ext uri="{FF2B5EF4-FFF2-40B4-BE49-F238E27FC236}">
                <a16:creationId xmlns:a16="http://schemas.microsoft.com/office/drawing/2014/main" id="{8F721E56-8B81-4BBD-A54E-757C7ED482E0}"/>
              </a:ext>
            </a:extLst>
          </p:cNvPr>
          <p:cNvSpPr>
            <a:spLocks noGrp="1"/>
          </p:cNvSpPr>
          <p:nvPr>
            <p:ph type="title"/>
          </p:nvPr>
        </p:nvSpPr>
        <p:spPr>
          <a:xfrm>
            <a:off x="503441" y="457200"/>
            <a:ext cx="4085492" cy="1029592"/>
          </a:xfrm>
        </p:spPr>
        <p:txBody>
          <a:bodyPr/>
          <a:lstStyle/>
          <a:p>
            <a:r>
              <a:rPr lang="ja-JP" altLang="en-US" sz="3800" dirty="0"/>
              <a:t>フレーム切り取り</a:t>
            </a:r>
          </a:p>
        </p:txBody>
      </p:sp>
      <p:pic>
        <p:nvPicPr>
          <p:cNvPr id="10" name="グラフィックス 9" descr="線矢印: 右回転">
            <a:extLst>
              <a:ext uri="{FF2B5EF4-FFF2-40B4-BE49-F238E27FC236}">
                <a16:creationId xmlns:a16="http://schemas.microsoft.com/office/drawing/2014/main" id="{B0108EF0-AFBF-4625-AB1D-DDE7A02C9E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436940">
            <a:off x="9876155" y="2533045"/>
            <a:ext cx="1476000" cy="1476000"/>
          </a:xfrm>
          <a:prstGeom prst="rect">
            <a:avLst/>
          </a:prstGeom>
        </p:spPr>
      </p:pic>
      <p:sp>
        <p:nvSpPr>
          <p:cNvPr id="19" name="四角形: 角を丸くする 18">
            <a:extLst>
              <a:ext uri="{FF2B5EF4-FFF2-40B4-BE49-F238E27FC236}">
                <a16:creationId xmlns:a16="http://schemas.microsoft.com/office/drawing/2014/main" id="{221A691B-AA05-4A5D-9D77-DD5AEB476EA9}"/>
              </a:ext>
            </a:extLst>
          </p:cNvPr>
          <p:cNvSpPr/>
          <p:nvPr/>
        </p:nvSpPr>
        <p:spPr>
          <a:xfrm>
            <a:off x="6625579" y="2472721"/>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ドローン空撮映像</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21" name="四角形: 角を丸くする 20">
            <a:extLst>
              <a:ext uri="{FF2B5EF4-FFF2-40B4-BE49-F238E27FC236}">
                <a16:creationId xmlns:a16="http://schemas.microsoft.com/office/drawing/2014/main" id="{0F285B5F-56FD-463F-8DEB-F3D62BA28C01}"/>
              </a:ext>
            </a:extLst>
          </p:cNvPr>
          <p:cNvSpPr/>
          <p:nvPr/>
        </p:nvSpPr>
        <p:spPr>
          <a:xfrm>
            <a:off x="6625579" y="5487849"/>
            <a:ext cx="3263232" cy="523219"/>
          </a:xfrm>
          <a:prstGeom prst="roundRect">
            <a:avLst/>
          </a:prstGeom>
          <a:solidFill>
            <a:srgbClr val="FFFFFF">
              <a:alpha val="69804"/>
            </a:srgbClr>
          </a:solidFill>
          <a:ln w="38100">
            <a:solidFill>
              <a:srgbClr val="FFFFFF">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solidFill>
                  <a:schemeClr val="accent6">
                    <a:lumMod val="50000"/>
                  </a:schemeClr>
                </a:solidFill>
                <a:latin typeface="Yu Gothic Medium" panose="020B0500000000000000" pitchFamily="50" charset="-128"/>
                <a:ea typeface="Yu Gothic Medium" panose="020B0500000000000000" pitchFamily="50" charset="-128"/>
              </a:rPr>
              <a:t>ドローン空撮画像</a:t>
            </a:r>
            <a:endParaRPr kumimoji="1" lang="ja-JP" altLang="en-US" sz="2000" b="1" dirty="0">
              <a:solidFill>
                <a:schemeClr val="accent6">
                  <a:lumMod val="50000"/>
                </a:schemeClr>
              </a:solidFill>
              <a:latin typeface="Yu Gothic Medium" panose="020B0500000000000000" pitchFamily="50" charset="-128"/>
              <a:ea typeface="Yu Gothic Medium" panose="020B0500000000000000" pitchFamily="50" charset="-128"/>
            </a:endParaRPr>
          </a:p>
        </p:txBody>
      </p:sp>
      <p:sp>
        <p:nvSpPr>
          <p:cNvPr id="6" name="四角形: 対角を丸める 5">
            <a:extLst>
              <a:ext uri="{FF2B5EF4-FFF2-40B4-BE49-F238E27FC236}">
                <a16:creationId xmlns:a16="http://schemas.microsoft.com/office/drawing/2014/main" id="{FF60A17D-780F-425F-ABAD-81B67C661644}"/>
              </a:ext>
            </a:extLst>
          </p:cNvPr>
          <p:cNvSpPr/>
          <p:nvPr/>
        </p:nvSpPr>
        <p:spPr>
          <a:xfrm>
            <a:off x="9110445" y="6270274"/>
            <a:ext cx="2654733" cy="518181"/>
          </a:xfrm>
          <a:prstGeom prst="round2Diag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6">
                    <a:lumMod val="75000"/>
                  </a:schemeClr>
                </a:solidFill>
                <a:latin typeface="Yu Gothic Medium" panose="020B0500000000000000" pitchFamily="50" charset="-128"/>
                <a:ea typeface="Yu Gothic Medium" panose="020B0500000000000000" pitchFamily="50" charset="-128"/>
              </a:rPr>
              <a:t>提供：国土地理院</a:t>
            </a:r>
          </a:p>
        </p:txBody>
      </p:sp>
    </p:spTree>
    <p:extLst>
      <p:ext uri="{BB962C8B-B14F-4D97-AF65-F5344CB8AC3E}">
        <p14:creationId xmlns:p14="http://schemas.microsoft.com/office/powerpoint/2010/main" val="238995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38100">
          <a:solidFill>
            <a:srgbClr val="203F98"/>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203F98"/>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ln w="38100">
          <a:noFill/>
        </a:ln>
      </a:spPr>
      <a:bodyPr wrap="none" rtlCol="0">
        <a:spAutoFit/>
      </a:bodyPr>
      <a:lstStyle>
        <a:defPPr>
          <a:defRPr kumimoji="1" sz="2800" dirty="0" smtClean="0">
            <a:solidFill>
              <a:srgbClr val="3B3838"/>
            </a:solidFill>
            <a:latin typeface="游ゴシック Medium" panose="020B0500000000000000" pitchFamily="50" charset="-128"/>
            <a:ea typeface="游ゴシック Medium" panose="020B0500000000000000"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4195</TotalTime>
  <Words>4172</Words>
  <Application>Microsoft Office PowerPoint</Application>
  <PresentationFormat>ワイド画面</PresentationFormat>
  <Paragraphs>841</Paragraphs>
  <Slides>51</Slides>
  <Notes>51</Notes>
  <HiddenSlides>0</HiddenSlides>
  <MMClips>1</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51</vt:i4>
      </vt:variant>
    </vt:vector>
  </HeadingPairs>
  <TitlesOfParts>
    <vt:vector size="61" baseType="lpstr">
      <vt:lpstr>Yu Gothic Medium</vt:lpstr>
      <vt:lpstr>游ゴシック</vt:lpstr>
      <vt:lpstr>游ゴシック</vt:lpstr>
      <vt:lpstr>游ゴシック Medium</vt:lpstr>
      <vt:lpstr>Arial</vt:lpstr>
      <vt:lpstr>Calibri</vt:lpstr>
      <vt:lpstr>Cambria Math</vt:lpstr>
      <vt:lpstr>Consolas</vt:lpstr>
      <vt:lpstr>Wingdings</vt:lpstr>
      <vt:lpstr>Office テーマ</vt:lpstr>
      <vt:lpstr>ドローン空撮映像を 用いた災害領域検出</vt:lpstr>
      <vt:lpstr>研究背景</vt:lpstr>
      <vt:lpstr>研究背景</vt:lpstr>
      <vt:lpstr>研究背景</vt:lpstr>
      <vt:lpstr>先行研究１</vt:lpstr>
      <vt:lpstr>先行研究２</vt:lpstr>
      <vt:lpstr>本研究について</vt:lpstr>
      <vt:lpstr>提案手法</vt:lpstr>
      <vt:lpstr>フレーム切り取り</vt:lpstr>
      <vt:lpstr>領域分割</vt:lpstr>
      <vt:lpstr>ヒストグラム均一化</vt:lpstr>
      <vt:lpstr>災害領域検出・不要領域検出</vt:lpstr>
      <vt:lpstr>災害領域検出【斜面崩壊】</vt:lpstr>
      <vt:lpstr>災害領域検出【浸水】</vt:lpstr>
      <vt:lpstr>不要領域検出【空・植生】</vt:lpstr>
      <vt:lpstr>不要領域検出【瓦礫・建物】</vt:lpstr>
      <vt:lpstr>統合処理</vt:lpstr>
      <vt:lpstr>精度評価</vt:lpstr>
      <vt:lpstr>結論</vt:lpstr>
      <vt:lpstr>問題点・今後の予定</vt:lpstr>
      <vt:lpstr>補助資料</vt:lpstr>
      <vt:lpstr>降水発生回数</vt:lpstr>
      <vt:lpstr>降水量について</vt:lpstr>
      <vt:lpstr>災害対応時のドローン活用</vt:lpstr>
      <vt:lpstr>有人・無人航空機性能比較</vt:lpstr>
      <vt:lpstr>ドローン性能</vt:lpstr>
      <vt:lpstr>Mean-Shift法</vt:lpstr>
      <vt:lpstr>ヒストグラム均一化</vt:lpstr>
      <vt:lpstr>CLAHEのアルゴリズム</vt:lpstr>
      <vt:lpstr>閾値処理</vt:lpstr>
      <vt:lpstr>L*a*b*色空間</vt:lpstr>
      <vt:lpstr>HSV色空間</vt:lpstr>
      <vt:lpstr>エッジ抽出</vt:lpstr>
      <vt:lpstr>災害領域検出【斜面崩壊領域】</vt:lpstr>
      <vt:lpstr>災害領域検出【浸水領域】</vt:lpstr>
      <vt:lpstr>不要領域検出【空・植生領域】</vt:lpstr>
      <vt:lpstr>不要領域検出【瓦礫・建物領域】</vt:lpstr>
      <vt:lpstr>GSI（粒度指数）</vt:lpstr>
      <vt:lpstr>精度評価指標</vt:lpstr>
      <vt:lpstr>他画像への適用例</vt:lpstr>
      <vt:lpstr>他画像への適用例</vt:lpstr>
      <vt:lpstr>予想質問</vt:lpstr>
      <vt:lpstr>予想質問</vt:lpstr>
      <vt:lpstr>予想質問</vt:lpstr>
      <vt:lpstr>予想質問</vt:lpstr>
      <vt:lpstr>予想質問</vt:lpstr>
      <vt:lpstr>予想質問</vt:lpstr>
      <vt:lpstr>予想質問</vt:lpstr>
      <vt:lpstr>予想質問</vt:lpstr>
      <vt:lpstr>予想質問</vt:lpstr>
      <vt:lpstr>参考資料・画像引用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ドローン空撮映像を 用いた災害領域検出</dc:title>
  <dc:creator>室永 将門</dc:creator>
  <cp:lastModifiedBy>室永 将門</cp:lastModifiedBy>
  <cp:revision>141</cp:revision>
  <dcterms:created xsi:type="dcterms:W3CDTF">2021-02-01T08:37:07Z</dcterms:created>
  <dcterms:modified xsi:type="dcterms:W3CDTF">2021-02-05T23:10:06Z</dcterms:modified>
</cp:coreProperties>
</file>